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66" r:id="rId4"/>
    <p:sldId id="267" r:id="rId5"/>
    <p:sldId id="258" r:id="rId6"/>
    <p:sldId id="269" r:id="rId7"/>
    <p:sldId id="270" r:id="rId8"/>
    <p:sldId id="271" r:id="rId9"/>
    <p:sldId id="259" r:id="rId10"/>
    <p:sldId id="272" r:id="rId11"/>
    <p:sldId id="273" r:id="rId12"/>
    <p:sldId id="274" r:id="rId13"/>
    <p:sldId id="265" r:id="rId14"/>
  </p:sldIdLst>
  <p:sldSz cx="12192000" cy="6858000"/>
  <p:notesSz cx="9144000" cy="6858000"/>
  <p:embeddedFontLst>
    <p:embeddedFont>
      <p:font typeface="Exo" panose="020B0604020202020204" charset="0"/>
      <p:regular r:id="rId16"/>
      <p:bold r:id="rId17"/>
      <p:italic r:id="rId18"/>
      <p:boldItalic r:id="rId19"/>
    </p:embeddedFont>
    <p:embeddedFont>
      <p:font typeface="Century Gothic" panose="020B0502020202020204" pitchFamily="34" charset="0"/>
      <p:regular r:id="rId20"/>
      <p:bold r:id="rId21"/>
      <p:italic r:id="rId22"/>
      <p:boldItalic r:id="rId23"/>
    </p:embeddedFont>
    <p:embeddedFont>
      <p:font typeface="Calibri" panose="020F0502020204030204" pitchFamily="34" charset="0"/>
      <p:regular r:id="rId24"/>
      <p:bold r:id="rId25"/>
      <p:italic r:id="rId26"/>
      <p:boldItalic r:id="rId2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8" roundtripDataSignature="AMtx7mgY2+DM/rwO2HkSTRKEfJ3qJmWL/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CC4D4"/>
    <a:srgbClr val="767171"/>
    <a:srgbClr val="224582"/>
    <a:srgbClr val="BDD7EE"/>
    <a:srgbClr val="1B4685"/>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758" autoAdjust="0"/>
    <p:restoredTop sz="94660"/>
  </p:normalViewPr>
  <p:slideViewPr>
    <p:cSldViewPr snapToGrid="0">
      <p:cViewPr varScale="1">
        <p:scale>
          <a:sx n="72" d="100"/>
          <a:sy n="72" d="100"/>
        </p:scale>
        <p:origin x="75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font" Target="fonts/font11.fntdata"/><Relationship Id="rId3" Type="http://schemas.openxmlformats.org/officeDocument/2006/relationships/slide" Target="slides/slide2.xml"/><Relationship Id="rId21" Type="http://schemas.openxmlformats.org/officeDocument/2006/relationships/font" Target="fonts/font6.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font" Target="fonts/font10.fntdata"/><Relationship Id="rId2" Type="http://schemas.openxmlformats.org/officeDocument/2006/relationships/slide" Target="slides/slide1.xml"/><Relationship Id="rId16" Type="http://schemas.openxmlformats.org/officeDocument/2006/relationships/font" Target="fonts/font1.fntdata"/><Relationship Id="rId20" Type="http://schemas.openxmlformats.org/officeDocument/2006/relationships/font" Target="fonts/font5.fntdata"/><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9.fntdata"/><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font" Target="fonts/font8.fntdata"/><Relationship Id="rId28" Type="http://customschemas.google.com/relationships/presentationmetadata" Target="metadata"/><Relationship Id="rId10" Type="http://schemas.openxmlformats.org/officeDocument/2006/relationships/slide" Target="slides/slide9.xml"/><Relationship Id="rId19" Type="http://schemas.openxmlformats.org/officeDocument/2006/relationships/font" Target="fonts/font4.fntdata"/><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7.fntdata"/><Relationship Id="rId27" Type="http://schemas.openxmlformats.org/officeDocument/2006/relationships/font" Target="fonts/font12.fntdata"/><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id-ID"/>
              <a:t>Jumlah Kelompok Kegiatan Keluarga BKB</a:t>
            </a:r>
            <a:endParaRPr lang="en-US"/>
          </a:p>
        </c:rich>
      </c:tx>
      <c:layout>
        <c:manualLayout>
          <c:xMode val="edge"/>
          <c:yMode val="edge"/>
          <c:x val="0.14405726447747214"/>
          <c:y val="4.0313872683013063E-2"/>
        </c:manualLayout>
      </c:layout>
      <c:overlay val="0"/>
      <c:spPr>
        <a:noFill/>
        <a:ln>
          <a:noFill/>
        </a:ln>
        <a:effectLst/>
      </c:spPr>
      <c:txPr>
        <a:bodyPr rot="0" spcFirstLastPara="1" vertOverflow="ellipsis" vert="horz" wrap="square" anchor="ctr" anchorCtr="1"/>
        <a:lstStyle/>
        <a:p>
          <a:pPr>
            <a:defRPr sz="1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id-ID"/>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445079086669615"/>
          <c:y val="0.2843994074157884"/>
          <c:w val="0.75468124016890081"/>
          <c:h val="0.53291777010136865"/>
        </c:manualLayout>
      </c:layout>
      <c:bar3DChart>
        <c:barDir val="col"/>
        <c:grouping val="stacked"/>
        <c:varyColors val="0"/>
        <c:ser>
          <c:idx val="0"/>
          <c:order val="0"/>
          <c:tx>
            <c:strRef>
              <c:f>Sheet1!$B$1</c:f>
              <c:strCache>
                <c:ptCount val="1"/>
                <c:pt idx="0">
                  <c:v>Series 1</c:v>
                </c:pt>
              </c:strCache>
            </c:strRef>
          </c:tx>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a:scene3d>
              <a:camera prst="orthographicFront">
                <a:rot lat="0" lon="0" rev="0"/>
              </a:camera>
              <a:lightRig rig="threePt" dir="t">
                <a:rot lat="0" lon="0" rev="1200000"/>
              </a:lightRig>
            </a:scene3d>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85000"/>
                      </a:schemeClr>
                    </a:solidFill>
                    <a:latin typeface="+mn-lt"/>
                    <a:ea typeface="+mn-ea"/>
                    <a:cs typeface="+mn-cs"/>
                  </a:defRPr>
                </a:pPr>
                <a:endParaRPr lang="id-ID"/>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a:solidFill>
                        <a:schemeClr val="lt1">
                          <a:lumMod val="95000"/>
                          <a:alpha val="54000"/>
                        </a:schemeClr>
                      </a:solidFill>
                    </a:ln>
                    <a:effectLst/>
                  </c:spPr>
                </c15:leaderLines>
              </c:ext>
            </c:extLst>
          </c:dLbls>
          <c:cat>
            <c:numRef>
              <c:f>Sheet1!$A$2:$A$5</c:f>
              <c:numCache>
                <c:formatCode>General</c:formatCode>
                <c:ptCount val="4"/>
                <c:pt idx="0">
                  <c:v>2018</c:v>
                </c:pt>
                <c:pt idx="1">
                  <c:v>2019</c:v>
                </c:pt>
                <c:pt idx="2">
                  <c:v>2020</c:v>
                </c:pt>
                <c:pt idx="3">
                  <c:v>2021</c:v>
                </c:pt>
              </c:numCache>
            </c:numRef>
          </c:cat>
          <c:val>
            <c:numRef>
              <c:f>Sheet1!$B$2:$B$5</c:f>
              <c:numCache>
                <c:formatCode>General</c:formatCode>
                <c:ptCount val="4"/>
                <c:pt idx="0">
                  <c:v>88401</c:v>
                </c:pt>
                <c:pt idx="1">
                  <c:v>87738</c:v>
                </c:pt>
                <c:pt idx="2">
                  <c:v>81732</c:v>
                </c:pt>
                <c:pt idx="3">
                  <c:v>81666</c:v>
                </c:pt>
              </c:numCache>
            </c:numRef>
          </c:val>
        </c:ser>
        <c:dLbls>
          <c:showLegendKey val="0"/>
          <c:showVal val="1"/>
          <c:showCatName val="0"/>
          <c:showSerName val="0"/>
          <c:showPercent val="0"/>
          <c:showBubbleSize val="0"/>
        </c:dLbls>
        <c:gapWidth val="150"/>
        <c:shape val="box"/>
        <c:axId val="295779312"/>
        <c:axId val="295780880"/>
        <c:axId val="0"/>
      </c:bar3DChart>
      <c:catAx>
        <c:axId val="295779312"/>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id-ID"/>
          </a:p>
        </c:txPr>
        <c:crossAx val="295780880"/>
        <c:crosses val="autoZero"/>
        <c:auto val="1"/>
        <c:lblAlgn val="ctr"/>
        <c:lblOffset val="100"/>
        <c:noMultiLvlLbl val="0"/>
      </c:catAx>
      <c:valAx>
        <c:axId val="295780880"/>
        <c:scaling>
          <c:orientation val="minMax"/>
        </c:scaling>
        <c:delete val="0"/>
        <c:axPos val="l"/>
        <c:majorGridlines>
          <c:spPr>
            <a:ln w="9525" cap="flat" cmpd="sng" algn="ctr">
              <a:solidFill>
                <a:schemeClr val="dk1">
                  <a:lumMod val="50000"/>
                  <a:lumOff val="50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85000"/>
                  </a:schemeClr>
                </a:solidFill>
                <a:latin typeface="+mn-lt"/>
                <a:ea typeface="+mn-ea"/>
                <a:cs typeface="+mn-cs"/>
              </a:defRPr>
            </a:pPr>
            <a:endParaRPr lang="id-ID"/>
          </a:p>
        </c:txPr>
        <c:crossAx val="295779312"/>
        <c:crosses val="autoZero"/>
        <c:crossBetween val="between"/>
      </c:valAx>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id-ID"/>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4">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dk1">
            <a:lumMod val="50000"/>
            <a:lumOff val="50000"/>
          </a:schemeClr>
        </a:solidFill>
        <a:round/>
      </a:ln>
    </cs:spPr>
  </cs:gridlineMajor>
  <cs:gridlineMinor>
    <cs:lnRef idx="0"/>
    <cs:fillRef idx="0"/>
    <cs:effectRef idx="0"/>
    <cs:fontRef idx="minor">
      <a:schemeClr val="tx1"/>
    </cs:fontRef>
    <cs:spPr>
      <a:ln>
        <a:solidFill>
          <a:schemeClr val="dk1">
            <a:lumMod val="60000"/>
            <a:lumOff val="40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3962400" cy="344091"/>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5179484" y="0"/>
            <a:ext cx="3962400" cy="344091"/>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6513910"/>
            <a:ext cx="3962400" cy="344090"/>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5179484" y="6513910"/>
            <a:ext cx="3962400" cy="344090"/>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964375496"/>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
        <p:cNvGrpSpPr/>
        <p:nvPr/>
      </p:nvGrpSpPr>
      <p:grpSpPr>
        <a:xfrm>
          <a:off x="0" y="0"/>
          <a:ext cx="0" cy="0"/>
          <a:chOff x="0" y="0"/>
          <a:chExt cx="0" cy="0"/>
        </a:xfrm>
      </p:grpSpPr>
      <p:sp>
        <p:nvSpPr>
          <p:cNvPr id="37" name="Google Shape;37;p1: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38" name="Google Shape;38;p1: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338212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
        <p:cNvGrpSpPr/>
        <p:nvPr/>
      </p:nvGrpSpPr>
      <p:grpSpPr>
        <a:xfrm>
          <a:off x="0" y="0"/>
          <a:ext cx="0" cy="0"/>
          <a:chOff x="0" y="0"/>
          <a:chExt cx="0" cy="0"/>
        </a:xfrm>
      </p:grpSpPr>
      <p:sp>
        <p:nvSpPr>
          <p:cNvPr id="43" name="Google Shape;43;g104f7abbb21_0_309: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44" name="Google Shape;44;g104f7abbb21_0_309: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641516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
        <p:cNvGrpSpPr/>
        <p:nvPr/>
      </p:nvGrpSpPr>
      <p:grpSpPr>
        <a:xfrm>
          <a:off x="0" y="0"/>
          <a:ext cx="0" cy="0"/>
          <a:chOff x="0" y="0"/>
          <a:chExt cx="0" cy="0"/>
        </a:xfrm>
      </p:grpSpPr>
      <p:sp>
        <p:nvSpPr>
          <p:cNvPr id="49" name="Google Shape;49;g104f7abbb21_0_297: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50" name="Google Shape;50;g104f7abbb21_0_297:notes"/>
          <p:cNvSpPr txBox="1">
            <a:spLocks noGrp="1"/>
          </p:cNvSpPr>
          <p:nvPr>
            <p:ph type="body" idx="1"/>
          </p:nvPr>
        </p:nvSpPr>
        <p:spPr>
          <a:xfrm>
            <a:off x="914400" y="3300412"/>
            <a:ext cx="7315200" cy="270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1" name="Google Shape;51;g104f7abbb21_0_297:notes"/>
          <p:cNvSpPr txBox="1">
            <a:spLocks noGrp="1"/>
          </p:cNvSpPr>
          <p:nvPr>
            <p:ph type="sldNum" idx="12"/>
          </p:nvPr>
        </p:nvSpPr>
        <p:spPr>
          <a:xfrm>
            <a:off x="5179484" y="6513910"/>
            <a:ext cx="3962400" cy="3441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14703918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
        <p:cNvGrpSpPr/>
        <p:nvPr/>
      </p:nvGrpSpPr>
      <p:grpSpPr>
        <a:xfrm>
          <a:off x="0" y="0"/>
          <a:ext cx="0" cy="0"/>
          <a:chOff x="0" y="0"/>
          <a:chExt cx="0" cy="0"/>
        </a:xfrm>
      </p:grpSpPr>
      <p:sp>
        <p:nvSpPr>
          <p:cNvPr id="55" name="Google Shape;55;g104f7abbb21_0_303:notes"/>
          <p:cNvSpPr txBox="1">
            <a:spLocks noGrp="1"/>
          </p:cNvSpPr>
          <p:nvPr>
            <p:ph type="body" idx="1"/>
          </p:nvPr>
        </p:nvSpPr>
        <p:spPr>
          <a:xfrm>
            <a:off x="914400" y="3300412"/>
            <a:ext cx="7315200" cy="2700338"/>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56" name="Google Shape;56;g104f7abbb21_0_303: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5550718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g104f7abbb21_0_95:notes"/>
          <p:cNvSpPr txBox="1">
            <a:spLocks noGrp="1"/>
          </p:cNvSpPr>
          <p:nvPr>
            <p:ph type="body" idx="1"/>
          </p:nvPr>
        </p:nvSpPr>
        <p:spPr>
          <a:xfrm>
            <a:off x="914400" y="3300412"/>
            <a:ext cx="7315200" cy="2700338"/>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3" name="Google Shape;93;g104f7abbb21_0_95:notes"/>
          <p:cNvSpPr>
            <a:spLocks noGrp="1" noRot="1" noChangeAspect="1"/>
          </p:cNvSpPr>
          <p:nvPr>
            <p:ph type="sldImg" idx="2"/>
          </p:nvPr>
        </p:nvSpPr>
        <p:spPr>
          <a:xfrm>
            <a:off x="2514600" y="857250"/>
            <a:ext cx="4114800" cy="23145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16170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gradFill>
          <a:gsLst>
            <a:gs pos="0">
              <a:srgbClr val="0A2246"/>
            </a:gs>
            <a:gs pos="100000">
              <a:srgbClr val="1D4886"/>
            </a:gs>
          </a:gsLst>
          <a:lin ang="5400000" scaled="0"/>
        </a:gradFill>
        <a:effectLst/>
      </p:bgPr>
    </p:bg>
    <p:spTree>
      <p:nvGrpSpPr>
        <p:cNvPr id="1" name="Shape 15"/>
        <p:cNvGrpSpPr/>
        <p:nvPr/>
      </p:nvGrpSpPr>
      <p:grpSpPr>
        <a:xfrm>
          <a:off x="0" y="0"/>
          <a:ext cx="0" cy="0"/>
          <a:chOff x="0" y="0"/>
          <a:chExt cx="0" cy="0"/>
        </a:xfrm>
      </p:grpSpPr>
      <p:pic>
        <p:nvPicPr>
          <p:cNvPr id="16" name="Google Shape;16;p25"/>
          <p:cNvPicPr preferRelativeResize="0"/>
          <p:nvPr/>
        </p:nvPicPr>
        <p:blipFill rotWithShape="1">
          <a:blip r:embed="rId2">
            <a:alphaModFix amt="60000"/>
          </a:blip>
          <a:srcRect l="46601" t="2654" r="7599"/>
          <a:stretch/>
        </p:blipFill>
        <p:spPr>
          <a:xfrm>
            <a:off x="-1" y="3509963"/>
            <a:ext cx="3146679" cy="3358083"/>
          </a:xfrm>
          <a:prstGeom prst="rect">
            <a:avLst/>
          </a:prstGeom>
          <a:noFill/>
          <a:ln>
            <a:noFill/>
          </a:ln>
        </p:spPr>
      </p:pic>
      <p:pic>
        <p:nvPicPr>
          <p:cNvPr id="17" name="Google Shape;17;p25"/>
          <p:cNvPicPr preferRelativeResize="0"/>
          <p:nvPr/>
        </p:nvPicPr>
        <p:blipFill rotWithShape="1">
          <a:blip r:embed="rId3">
            <a:alphaModFix/>
          </a:blip>
          <a:srcRect l="21878" t="94162" r="21683" b="1155"/>
          <a:stretch/>
        </p:blipFill>
        <p:spPr>
          <a:xfrm>
            <a:off x="3510723" y="6456981"/>
            <a:ext cx="5170554" cy="321506"/>
          </a:xfrm>
          <a:prstGeom prst="rect">
            <a:avLst/>
          </a:prstGeom>
          <a:noFill/>
          <a:ln>
            <a:noFill/>
          </a:ln>
        </p:spPr>
      </p:pic>
      <p:sp>
        <p:nvSpPr>
          <p:cNvPr id="18" name="Google Shape;18;p25"/>
          <p:cNvSpPr txBox="1">
            <a:spLocks noGrp="1"/>
          </p:cNvSpPr>
          <p:nvPr>
            <p:ph type="ctrTitle"/>
          </p:nvPr>
        </p:nvSpPr>
        <p:spPr>
          <a:xfrm>
            <a:off x="914400" y="1537252"/>
            <a:ext cx="10363200" cy="1972711"/>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lt1"/>
              </a:buClr>
              <a:buSzPts val="6000"/>
              <a:buFont typeface="Exo"/>
              <a:buNone/>
              <a:defRPr sz="6000">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25"/>
          <p:cNvSpPr txBox="1">
            <a:spLocks noGrp="1"/>
          </p:cNvSpPr>
          <p:nvPr>
            <p:ph type="subTitle" idx="1"/>
          </p:nvPr>
        </p:nvSpPr>
        <p:spPr>
          <a:xfrm>
            <a:off x="1524000" y="3750365"/>
            <a:ext cx="9144000" cy="1507435"/>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lt1"/>
              </a:buClr>
              <a:buSzPts val="2400"/>
              <a:buNone/>
              <a:defRPr sz="2400">
                <a:solidFill>
                  <a:schemeClr val="lt1"/>
                </a:solidFill>
                <a:latin typeface="Exo"/>
                <a:ea typeface="Exo"/>
                <a:cs typeface="Exo"/>
                <a:sym typeface="Exo"/>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0" name="Google Shape;20;p25"/>
          <p:cNvSpPr txBox="1">
            <a:spLocks noGrp="1"/>
          </p:cNvSpPr>
          <p:nvPr>
            <p:ph type="dt" idx="10"/>
          </p:nvPr>
        </p:nvSpPr>
        <p:spPr>
          <a:xfrm>
            <a:off x="767523" y="5653019"/>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25"/>
          <p:cNvSpPr txBox="1">
            <a:spLocks noGrp="1"/>
          </p:cNvSpPr>
          <p:nvPr>
            <p:ph type="ftr" idx="11"/>
          </p:nvPr>
        </p:nvSpPr>
        <p:spPr>
          <a:xfrm>
            <a:off x="4038600" y="5653019"/>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25"/>
          <p:cNvSpPr txBox="1">
            <a:spLocks noGrp="1"/>
          </p:cNvSpPr>
          <p:nvPr>
            <p:ph type="sldNum" idx="12"/>
          </p:nvPr>
        </p:nvSpPr>
        <p:spPr>
          <a:xfrm>
            <a:off x="8681277" y="5653019"/>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23" name="Google Shape;23;p25"/>
          <p:cNvSpPr txBox="1"/>
          <p:nvPr/>
        </p:nvSpPr>
        <p:spPr>
          <a:xfrm>
            <a:off x="6852481" y="465853"/>
            <a:ext cx="2419627" cy="830997"/>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rgbClr val="FFC000"/>
                </a:solidFill>
                <a:latin typeface="Exo"/>
                <a:ea typeface="Exo"/>
                <a:cs typeface="Exo"/>
                <a:sym typeface="Exo"/>
              </a:rPr>
              <a:t>UNIVERSITAS MUHAMMADIYAH SIDOARJO</a:t>
            </a:r>
            <a:endParaRPr sz="1400" b="0" i="0" u="none" strike="noStrike" cap="none">
              <a:solidFill>
                <a:srgbClr val="000000"/>
              </a:solidFill>
              <a:latin typeface="Arial"/>
              <a:ea typeface="Arial"/>
              <a:cs typeface="Arial"/>
              <a:sym typeface="Arial"/>
            </a:endParaRPr>
          </a:p>
        </p:txBody>
      </p:sp>
      <p:pic>
        <p:nvPicPr>
          <p:cNvPr id="24" name="Google Shape;24;p25"/>
          <p:cNvPicPr preferRelativeResize="0"/>
          <p:nvPr/>
        </p:nvPicPr>
        <p:blipFill rotWithShape="1">
          <a:blip r:embed="rId4">
            <a:alphaModFix/>
          </a:blip>
          <a:srcRect/>
          <a:stretch/>
        </p:blipFill>
        <p:spPr>
          <a:xfrm>
            <a:off x="9575247" y="226794"/>
            <a:ext cx="2187844" cy="1005222"/>
          </a:xfrm>
          <a:prstGeom prst="rect">
            <a:avLst/>
          </a:prstGeom>
          <a:noFill/>
          <a:ln>
            <a:noFill/>
          </a:ln>
        </p:spPr>
      </p:pic>
      <p:cxnSp>
        <p:nvCxnSpPr>
          <p:cNvPr id="25" name="Google Shape;25;p25"/>
          <p:cNvCxnSpPr/>
          <p:nvPr/>
        </p:nvCxnSpPr>
        <p:spPr>
          <a:xfrm>
            <a:off x="9372600" y="465853"/>
            <a:ext cx="0" cy="830997"/>
          </a:xfrm>
          <a:prstGeom prst="straightConnector1">
            <a:avLst/>
          </a:prstGeom>
          <a:noFill/>
          <a:ln w="28575" cap="flat" cmpd="sng">
            <a:solidFill>
              <a:srgbClr val="FFC000"/>
            </a:solidFill>
            <a:prstDash val="solid"/>
            <a:miter lim="800000"/>
            <a:headEnd type="none" w="sm" len="sm"/>
            <a:tailEnd type="none" w="sm" len="sm"/>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26"/>
        <p:cNvGrpSpPr/>
        <p:nvPr/>
      </p:nvGrpSpPr>
      <p:grpSpPr>
        <a:xfrm>
          <a:off x="0" y="0"/>
          <a:ext cx="0" cy="0"/>
          <a:chOff x="0" y="0"/>
          <a:chExt cx="0" cy="0"/>
        </a:xfrm>
      </p:grpSpPr>
      <p:pic>
        <p:nvPicPr>
          <p:cNvPr id="27" name="Google Shape;27;p26"/>
          <p:cNvPicPr preferRelativeResize="0"/>
          <p:nvPr/>
        </p:nvPicPr>
        <p:blipFill rotWithShape="1">
          <a:blip r:embed="rId2">
            <a:alphaModFix/>
          </a:blip>
          <a:srcRect t="23661"/>
          <a:stretch/>
        </p:blipFill>
        <p:spPr>
          <a:xfrm>
            <a:off x="144674" y="314231"/>
            <a:ext cx="11830877" cy="6466395"/>
          </a:xfrm>
          <a:prstGeom prst="rect">
            <a:avLst/>
          </a:prstGeom>
          <a:noFill/>
          <a:ln>
            <a:noFill/>
          </a:ln>
        </p:spPr>
      </p:pic>
      <p:sp>
        <p:nvSpPr>
          <p:cNvPr id="28" name="Google Shape;28;p26"/>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lt1"/>
              </a:buClr>
              <a:buSzPts val="4400"/>
              <a:buFont typeface="Exo"/>
              <a:buNone/>
              <a:defRPr>
                <a:solidFill>
                  <a:schemeClr val="lt1"/>
                </a:solidFill>
                <a:latin typeface="Exo"/>
                <a:ea typeface="Exo"/>
                <a:cs typeface="Exo"/>
                <a:sym typeface="Exo"/>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6"/>
          <p:cNvSpPr txBox="1">
            <a:spLocks noGrp="1"/>
          </p:cNvSpPr>
          <p:nvPr>
            <p:ph type="dt" idx="10"/>
          </p:nvPr>
        </p:nvSpPr>
        <p:spPr>
          <a:xfrm>
            <a:off x="10323511" y="6341719"/>
            <a:ext cx="1179375"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6"/>
          <p:cNvSpPr txBox="1">
            <a:spLocks noGrp="1"/>
          </p:cNvSpPr>
          <p:nvPr>
            <p:ph type="ftr" idx="11"/>
          </p:nvPr>
        </p:nvSpPr>
        <p:spPr>
          <a:xfrm>
            <a:off x="4024796" y="5963342"/>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26"/>
          <p:cNvSpPr txBox="1">
            <a:spLocks noGrp="1"/>
          </p:cNvSpPr>
          <p:nvPr>
            <p:ph type="body" idx="1"/>
          </p:nvPr>
        </p:nvSpPr>
        <p:spPr>
          <a:xfrm>
            <a:off x="166758" y="1238732"/>
            <a:ext cx="11830877" cy="5089734"/>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chemeClr val="dk1"/>
              </a:buClr>
              <a:buSzPts val="2800"/>
              <a:buChar char="•"/>
              <a:defRPr>
                <a:latin typeface="Century Gothic"/>
                <a:ea typeface="Century Gothic"/>
                <a:cs typeface="Century Gothic"/>
                <a:sym typeface="Century Gothic"/>
              </a:defRPr>
            </a:lvl1pPr>
            <a:lvl2pPr marL="914400" lvl="1" indent="-381000" algn="l">
              <a:lnSpc>
                <a:spcPct val="90000"/>
              </a:lnSpc>
              <a:spcBef>
                <a:spcPts val="500"/>
              </a:spcBef>
              <a:spcAft>
                <a:spcPts val="0"/>
              </a:spcAft>
              <a:buClr>
                <a:schemeClr val="dk1"/>
              </a:buClr>
              <a:buSzPts val="2400"/>
              <a:buChar char="•"/>
              <a:defRPr>
                <a:latin typeface="Century Gothic"/>
                <a:ea typeface="Century Gothic"/>
                <a:cs typeface="Century Gothic"/>
                <a:sym typeface="Century Gothic"/>
              </a:defRPr>
            </a:lvl2pPr>
            <a:lvl3pPr marL="1371600" lvl="2" indent="-355600" algn="l">
              <a:lnSpc>
                <a:spcPct val="90000"/>
              </a:lnSpc>
              <a:spcBef>
                <a:spcPts val="500"/>
              </a:spcBef>
              <a:spcAft>
                <a:spcPts val="0"/>
              </a:spcAft>
              <a:buClr>
                <a:schemeClr val="dk1"/>
              </a:buClr>
              <a:buSzPts val="2000"/>
              <a:buChar char="•"/>
              <a:defRPr>
                <a:latin typeface="Century Gothic"/>
                <a:ea typeface="Century Gothic"/>
                <a:cs typeface="Century Gothic"/>
                <a:sym typeface="Century Gothic"/>
              </a:defRPr>
            </a:lvl3pPr>
            <a:lvl4pPr marL="1828800" lvl="3"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4pPr>
            <a:lvl5pPr marL="2286000" lvl="4" indent="-342900" algn="l">
              <a:lnSpc>
                <a:spcPct val="90000"/>
              </a:lnSpc>
              <a:spcBef>
                <a:spcPts val="500"/>
              </a:spcBef>
              <a:spcAft>
                <a:spcPts val="0"/>
              </a:spcAft>
              <a:buClr>
                <a:schemeClr val="dk1"/>
              </a:buClr>
              <a:buSzPts val="1800"/>
              <a:buChar char="•"/>
              <a:defRPr>
                <a:latin typeface="Century Gothic"/>
                <a:ea typeface="Century Gothic"/>
                <a:cs typeface="Century Gothic"/>
                <a:sym typeface="Century Gothic"/>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6"/>
          <p:cNvSpPr txBox="1"/>
          <p:nvPr/>
        </p:nvSpPr>
        <p:spPr>
          <a:xfrm>
            <a:off x="11427239" y="6332228"/>
            <a:ext cx="522356" cy="365125"/>
          </a:xfrm>
          <a:prstGeom prst="rect">
            <a:avLst/>
          </a:prstGeom>
          <a:noFill/>
          <a:ln>
            <a:noFill/>
          </a:ln>
        </p:spPr>
        <p:txBody>
          <a:bodyPr spcFirstLastPara="1" wrap="square" lIns="91425" tIns="45700" rIns="91425" bIns="45700" anchor="ctr"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888888"/>
                </a:solidFill>
                <a:latin typeface="Calibri"/>
                <a:ea typeface="Calibri"/>
                <a:cs typeface="Calibri"/>
                <a:sym typeface="Calibri"/>
              </a:rPr>
              <a:t>‹#›</a:t>
            </a:fld>
            <a:endParaRPr sz="1200" b="0" i="0" u="none" strike="noStrike" cap="none">
              <a:solidFill>
                <a:srgbClr val="888888"/>
              </a:solidFill>
              <a:latin typeface="Calibri"/>
              <a:ea typeface="Calibri"/>
              <a:cs typeface="Calibri"/>
              <a:sym typeface="Calibri"/>
            </a:endParaRPr>
          </a:p>
        </p:txBody>
      </p:sp>
      <p:pic>
        <p:nvPicPr>
          <p:cNvPr id="33" name="Google Shape;33;p26"/>
          <p:cNvPicPr preferRelativeResize="0"/>
          <p:nvPr/>
        </p:nvPicPr>
        <p:blipFill rotWithShape="1">
          <a:blip r:embed="rId3">
            <a:alphaModFix/>
          </a:blip>
          <a:srcRect l="47997" t="2654" r="7599"/>
          <a:stretch/>
        </p:blipFill>
        <p:spPr>
          <a:xfrm flipH="1">
            <a:off x="10198953" y="4248292"/>
            <a:ext cx="1993047" cy="253896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ustom Layout">
  <p:cSld name="Custom Layout">
    <p:bg>
      <p:bgPr>
        <a:solidFill>
          <a:srgbClr val="0A2246"/>
        </a:solidFill>
        <a:effectLst/>
      </p:bgPr>
    </p:bg>
    <p:spTree>
      <p:nvGrpSpPr>
        <p:cNvPr id="1" name="Shape 34"/>
        <p:cNvGrpSpPr/>
        <p:nvPr/>
      </p:nvGrpSpPr>
      <p:grpSpPr>
        <a:xfrm>
          <a:off x="0" y="0"/>
          <a:ext cx="0" cy="0"/>
          <a:chOff x="0" y="0"/>
          <a:chExt cx="0" cy="0"/>
        </a:xfrm>
      </p:grpSpPr>
      <p:pic>
        <p:nvPicPr>
          <p:cNvPr id="35" name="Google Shape;35;p27"/>
          <p:cNvPicPr preferRelativeResize="0"/>
          <p:nvPr/>
        </p:nvPicPr>
        <p:blipFill rotWithShape="1">
          <a:blip r:embed="rId2">
            <a:alphaModFix/>
          </a:blip>
          <a:srcRect/>
          <a:stretch/>
        </p:blipFill>
        <p:spPr>
          <a:xfrm>
            <a:off x="4106779" y="2515037"/>
            <a:ext cx="3978442" cy="1827926"/>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4"/>
          <p:cNvSpPr txBox="1">
            <a:spLocks noGrp="1"/>
          </p:cNvSpPr>
          <p:nvPr>
            <p:ph type="title"/>
          </p:nvPr>
        </p:nvSpPr>
        <p:spPr>
          <a:xfrm>
            <a:off x="838200" y="365127"/>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Exo"/>
              <a:buNone/>
              <a:defRPr sz="4400" b="0" i="0" u="none" strike="noStrike" cap="none">
                <a:solidFill>
                  <a:schemeClr val="dk1"/>
                </a:solidFill>
                <a:latin typeface="Exo"/>
                <a:ea typeface="Exo"/>
                <a:cs typeface="Exo"/>
                <a:sym typeface="Exo"/>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4"/>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entury Gothic"/>
                <a:ea typeface="Century Gothic"/>
                <a:cs typeface="Century Gothic"/>
                <a:sym typeface="Century Gothic"/>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entury Gothic"/>
                <a:ea typeface="Century Gothic"/>
                <a:cs typeface="Century Gothic"/>
                <a:sym typeface="Century Gothic"/>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entury Gothic"/>
                <a:ea typeface="Century Gothic"/>
                <a:cs typeface="Century Gothic"/>
                <a:sym typeface="Century Gothic"/>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entury Gothic"/>
                <a:ea typeface="Century Gothic"/>
                <a:cs typeface="Century Gothic"/>
                <a:sym typeface="Century Gothic"/>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24"/>
          <p:cNvSpPr txBox="1">
            <a:spLocks noGrp="1"/>
          </p:cNvSpPr>
          <p:nvPr>
            <p:ph type="dt" idx="10"/>
          </p:nvPr>
        </p:nvSpPr>
        <p:spPr>
          <a:xfrm>
            <a:off x="838200" y="6356352"/>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24"/>
          <p:cNvSpPr txBox="1">
            <a:spLocks noGrp="1"/>
          </p:cNvSpPr>
          <p:nvPr>
            <p:ph type="ftr" idx="11"/>
          </p:nvPr>
        </p:nvSpPr>
        <p:spPr>
          <a:xfrm>
            <a:off x="4038600" y="6356352"/>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24"/>
          <p:cNvSpPr txBox="1">
            <a:spLocks noGrp="1"/>
          </p:cNvSpPr>
          <p:nvPr>
            <p:ph type="sldNum" idx="12"/>
          </p:nvPr>
        </p:nvSpPr>
        <p:spPr>
          <a:xfrm>
            <a:off x="8610600" y="6356352"/>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0A2246"/>
            </a:gs>
            <a:gs pos="31000">
              <a:srgbClr val="0A2246"/>
            </a:gs>
            <a:gs pos="100000">
              <a:srgbClr val="1B4685"/>
            </a:gs>
          </a:gsLst>
          <a:lin ang="5400000" scaled="0"/>
        </a:gradFill>
        <a:effectLst/>
      </p:bgPr>
    </p:bg>
    <p:spTree>
      <p:nvGrpSpPr>
        <p:cNvPr id="1" name="Shape 39"/>
        <p:cNvGrpSpPr/>
        <p:nvPr/>
      </p:nvGrpSpPr>
      <p:grpSpPr>
        <a:xfrm>
          <a:off x="0" y="0"/>
          <a:ext cx="0" cy="0"/>
          <a:chOff x="0" y="0"/>
          <a:chExt cx="0" cy="0"/>
        </a:xfrm>
      </p:grpSpPr>
      <p:sp>
        <p:nvSpPr>
          <p:cNvPr id="40" name="Google Shape;40;p1"/>
          <p:cNvSpPr txBox="1">
            <a:spLocks noGrp="1"/>
          </p:cNvSpPr>
          <p:nvPr>
            <p:ph type="ctrTitle"/>
          </p:nvPr>
        </p:nvSpPr>
        <p:spPr>
          <a:xfrm>
            <a:off x="740774" y="1417982"/>
            <a:ext cx="10736956" cy="101676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Clr>
                <a:schemeClr val="lt1"/>
              </a:buClr>
              <a:buSzPts val="6000"/>
              <a:buFont typeface="Exo"/>
              <a:buNone/>
            </a:pPr>
            <a:r>
              <a:rPr lang="id-ID" sz="3000" dirty="0" smtClean="0"/>
              <a:t>Peran Kader Bina Keluarga Balita (BKB) dalam Kegiatan Bina Keluarga Balita (BKB) di Desa Jerukpurut</a:t>
            </a:r>
            <a:endParaRPr sz="3000" dirty="0">
              <a:sym typeface="Exo"/>
            </a:endParaRPr>
          </a:p>
        </p:txBody>
      </p:sp>
      <p:sp>
        <p:nvSpPr>
          <p:cNvPr id="41" name="Google Shape;41;p1"/>
          <p:cNvSpPr txBox="1">
            <a:spLocks noGrp="1"/>
          </p:cNvSpPr>
          <p:nvPr>
            <p:ph type="subTitle" idx="1"/>
          </p:nvPr>
        </p:nvSpPr>
        <p:spPr>
          <a:xfrm>
            <a:off x="3755335" y="2898568"/>
            <a:ext cx="5481431" cy="3568494"/>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rgbClr val="F2F2F2"/>
              </a:buClr>
              <a:buSzPts val="2400"/>
              <a:buNone/>
            </a:pPr>
            <a:r>
              <a:rPr lang="en-US" sz="1700" dirty="0" err="1">
                <a:solidFill>
                  <a:srgbClr val="F2F2F2"/>
                </a:solidFill>
                <a:sym typeface="Exo"/>
              </a:rPr>
              <a:t>Oleh</a:t>
            </a:r>
            <a:r>
              <a:rPr lang="en-US" sz="1700" dirty="0">
                <a:solidFill>
                  <a:srgbClr val="F2F2F2"/>
                </a:solidFill>
                <a:sym typeface="Exo"/>
              </a:rPr>
              <a:t>:</a:t>
            </a:r>
            <a:endParaRPr sz="1700" dirty="0"/>
          </a:p>
          <a:p>
            <a:pPr marL="0" lvl="0" indent="0" algn="ctr" rtl="0">
              <a:lnSpc>
                <a:spcPct val="90000"/>
              </a:lnSpc>
              <a:spcBef>
                <a:spcPts val="1000"/>
              </a:spcBef>
              <a:spcAft>
                <a:spcPts val="0"/>
              </a:spcAft>
              <a:buClr>
                <a:schemeClr val="lt1"/>
              </a:buClr>
              <a:buSzPts val="2400"/>
              <a:buNone/>
            </a:pPr>
            <a:r>
              <a:rPr lang="id-ID" sz="1700" b="1" dirty="0" smtClean="0"/>
              <a:t>Yully Riska Mauludiyah (172020100038)</a:t>
            </a:r>
            <a:endParaRPr lang="id-ID" sz="1700" b="1" dirty="0"/>
          </a:p>
          <a:p>
            <a:pPr marL="0" lvl="0" indent="0" algn="ctr" rtl="0">
              <a:lnSpc>
                <a:spcPct val="90000"/>
              </a:lnSpc>
              <a:spcBef>
                <a:spcPts val="1000"/>
              </a:spcBef>
              <a:spcAft>
                <a:spcPts val="0"/>
              </a:spcAft>
              <a:buClr>
                <a:schemeClr val="lt1"/>
              </a:buClr>
              <a:buSzPts val="2400"/>
              <a:buNone/>
            </a:pPr>
            <a:endParaRPr lang="id-ID" sz="1700" dirty="0"/>
          </a:p>
          <a:p>
            <a:pPr marL="0" lvl="0" indent="0" algn="ctr" rtl="0">
              <a:lnSpc>
                <a:spcPct val="90000"/>
              </a:lnSpc>
              <a:spcBef>
                <a:spcPts val="1000"/>
              </a:spcBef>
              <a:spcAft>
                <a:spcPts val="0"/>
              </a:spcAft>
              <a:buClr>
                <a:schemeClr val="lt1"/>
              </a:buClr>
              <a:buSzPts val="2400"/>
              <a:buNone/>
            </a:pPr>
            <a:r>
              <a:rPr lang="en-US" sz="1700" dirty="0" err="1" smtClean="0"/>
              <a:t>Dosen</a:t>
            </a:r>
            <a:r>
              <a:rPr lang="en-US" sz="1700" dirty="0" smtClean="0"/>
              <a:t> </a:t>
            </a:r>
            <a:r>
              <a:rPr lang="en-US" sz="1700" dirty="0" err="1" smtClean="0"/>
              <a:t>Pembimbing</a:t>
            </a:r>
            <a:endParaRPr lang="id-ID" sz="1700" dirty="0" smtClean="0"/>
          </a:p>
          <a:p>
            <a:pPr marL="0" lvl="0" indent="0" algn="ctr" rtl="0">
              <a:lnSpc>
                <a:spcPct val="90000"/>
              </a:lnSpc>
              <a:spcBef>
                <a:spcPts val="1000"/>
              </a:spcBef>
              <a:spcAft>
                <a:spcPts val="0"/>
              </a:spcAft>
              <a:buClr>
                <a:schemeClr val="lt1"/>
              </a:buClr>
              <a:buSzPts val="2400"/>
              <a:buNone/>
            </a:pPr>
            <a:r>
              <a:rPr lang="id-ID" sz="1700" b="1" dirty="0" smtClean="0"/>
              <a:t>Isna Fitria Agustina, S. Sos., M. Si</a:t>
            </a:r>
            <a:endParaRPr sz="1700" b="1" dirty="0"/>
          </a:p>
          <a:p>
            <a:pPr marL="0" lvl="0" indent="0" algn="ctr" rtl="0">
              <a:lnSpc>
                <a:spcPct val="90000"/>
              </a:lnSpc>
              <a:spcBef>
                <a:spcPts val="1000"/>
              </a:spcBef>
              <a:spcAft>
                <a:spcPts val="0"/>
              </a:spcAft>
              <a:buClr>
                <a:schemeClr val="lt1"/>
              </a:buClr>
              <a:buSzPts val="2400"/>
              <a:buNone/>
            </a:pPr>
            <a:endParaRPr lang="id-ID" sz="1700" dirty="0" smtClean="0"/>
          </a:p>
          <a:p>
            <a:pPr marL="0" lvl="0" indent="0" algn="ctr" rtl="0">
              <a:lnSpc>
                <a:spcPct val="90000"/>
              </a:lnSpc>
              <a:spcBef>
                <a:spcPts val="1000"/>
              </a:spcBef>
              <a:spcAft>
                <a:spcPts val="0"/>
              </a:spcAft>
              <a:buClr>
                <a:schemeClr val="lt1"/>
              </a:buClr>
              <a:buSzPts val="2400"/>
              <a:buNone/>
            </a:pPr>
            <a:r>
              <a:rPr lang="en-US" sz="1700" b="1" dirty="0" err="1" smtClean="0"/>
              <a:t>Progam</a:t>
            </a:r>
            <a:r>
              <a:rPr lang="en-US" sz="1700" b="1" dirty="0" smtClean="0"/>
              <a:t> </a:t>
            </a:r>
            <a:r>
              <a:rPr lang="en-US" sz="1700" b="1" dirty="0" err="1" smtClean="0"/>
              <a:t>Studi</a:t>
            </a:r>
            <a:r>
              <a:rPr lang="id-ID" sz="1700" b="1" dirty="0" smtClean="0"/>
              <a:t> Administrasi Publik</a:t>
            </a:r>
          </a:p>
          <a:p>
            <a:pPr marL="0" lvl="0" indent="0" algn="ctr" rtl="0">
              <a:lnSpc>
                <a:spcPct val="90000"/>
              </a:lnSpc>
              <a:spcBef>
                <a:spcPts val="1000"/>
              </a:spcBef>
              <a:spcAft>
                <a:spcPts val="0"/>
              </a:spcAft>
              <a:buClr>
                <a:schemeClr val="lt1"/>
              </a:buClr>
              <a:buSzPts val="2400"/>
              <a:buNone/>
            </a:pPr>
            <a:r>
              <a:rPr lang="id-ID" sz="1700" b="1" dirty="0" smtClean="0"/>
              <a:t>Fakultas Bisnis, Hukum dan Ilmu Sosial</a:t>
            </a:r>
            <a:endParaRPr sz="1700" b="1" dirty="0"/>
          </a:p>
          <a:p>
            <a:pPr marL="0" lvl="0" indent="0" algn="ctr" rtl="0">
              <a:lnSpc>
                <a:spcPct val="90000"/>
              </a:lnSpc>
              <a:spcBef>
                <a:spcPts val="1000"/>
              </a:spcBef>
              <a:spcAft>
                <a:spcPts val="0"/>
              </a:spcAft>
              <a:buClr>
                <a:srgbClr val="F2F2F2"/>
              </a:buClr>
              <a:buSzPts val="2400"/>
              <a:buNone/>
            </a:pPr>
            <a:r>
              <a:rPr lang="en-US" sz="1700" b="1" dirty="0" err="1">
                <a:solidFill>
                  <a:srgbClr val="F2F2F2"/>
                </a:solidFill>
                <a:sym typeface="Exo"/>
              </a:rPr>
              <a:t>Universitas</a:t>
            </a:r>
            <a:r>
              <a:rPr lang="en-US" sz="1700" b="1" dirty="0">
                <a:solidFill>
                  <a:srgbClr val="F2F2F2"/>
                </a:solidFill>
                <a:sym typeface="Exo"/>
              </a:rPr>
              <a:t> </a:t>
            </a:r>
            <a:r>
              <a:rPr lang="en-US" sz="1700" b="1" dirty="0" err="1">
                <a:solidFill>
                  <a:srgbClr val="F2F2F2"/>
                </a:solidFill>
                <a:sym typeface="Exo"/>
              </a:rPr>
              <a:t>Muhammadiyah</a:t>
            </a:r>
            <a:r>
              <a:rPr lang="en-US" sz="1700" b="1" dirty="0">
                <a:solidFill>
                  <a:srgbClr val="F2F2F2"/>
                </a:solidFill>
                <a:sym typeface="Exo"/>
              </a:rPr>
              <a:t> </a:t>
            </a:r>
            <a:r>
              <a:rPr lang="en-US" sz="1700" b="1" dirty="0" err="1">
                <a:solidFill>
                  <a:srgbClr val="F2F2F2"/>
                </a:solidFill>
                <a:sym typeface="Exo"/>
              </a:rPr>
              <a:t>Sidoarjo</a:t>
            </a:r>
            <a:r>
              <a:rPr lang="en-US" sz="1700" b="1" dirty="0">
                <a:solidFill>
                  <a:srgbClr val="F2F2F2"/>
                </a:solidFill>
                <a:sym typeface="Exo"/>
              </a:rPr>
              <a:t> </a:t>
            </a:r>
            <a:endParaRPr sz="1700" b="1" dirty="0">
              <a:solidFill>
                <a:srgbClr val="F2F2F2"/>
              </a:solidFill>
              <a:sym typeface="Exo"/>
            </a:endParaRPr>
          </a:p>
          <a:p>
            <a:pPr marL="0" lvl="0" indent="0" algn="ctr" rtl="0">
              <a:lnSpc>
                <a:spcPct val="90000"/>
              </a:lnSpc>
              <a:spcBef>
                <a:spcPts val="1000"/>
              </a:spcBef>
              <a:spcAft>
                <a:spcPts val="0"/>
              </a:spcAft>
              <a:buClr>
                <a:srgbClr val="F2F2F2"/>
              </a:buClr>
              <a:buSzPts val="2400"/>
              <a:buNone/>
            </a:pPr>
            <a:r>
              <a:rPr lang="id-ID" sz="1700" b="1" dirty="0" smtClean="0">
                <a:solidFill>
                  <a:srgbClr val="F2F2F2"/>
                </a:solidFill>
              </a:rPr>
              <a:t>Juni</a:t>
            </a:r>
            <a:r>
              <a:rPr lang="id-ID" sz="1700" b="1" dirty="0" smtClean="0">
                <a:solidFill>
                  <a:srgbClr val="F2F2F2"/>
                </a:solidFill>
              </a:rPr>
              <a:t> </a:t>
            </a:r>
            <a:r>
              <a:rPr lang="id-ID" sz="1700" b="1" dirty="0" smtClean="0">
                <a:solidFill>
                  <a:srgbClr val="F2F2F2"/>
                </a:solidFill>
              </a:rPr>
              <a:t>2023</a:t>
            </a:r>
            <a:endParaRPr sz="1700" b="1" dirty="0">
              <a:solidFill>
                <a:srgbClr val="F2F2F2"/>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Hasil dan Pembahasan</a:t>
            </a:r>
            <a:endParaRPr lang="id-ID" dirty="0"/>
          </a:p>
        </p:txBody>
      </p:sp>
      <p:sp>
        <p:nvSpPr>
          <p:cNvPr id="3" name="Text Placeholder 2"/>
          <p:cNvSpPr>
            <a:spLocks noGrp="1"/>
          </p:cNvSpPr>
          <p:nvPr>
            <p:ph type="body" idx="1"/>
          </p:nvPr>
        </p:nvSpPr>
        <p:spPr/>
        <p:txBody>
          <a:bodyPr>
            <a:normAutofit/>
          </a:bodyPr>
          <a:lstStyle/>
          <a:p>
            <a:pPr marL="393700" indent="-342900" algn="just">
              <a:buSzPct val="100000"/>
              <a:buAutoNum type="arabicPeriod"/>
            </a:pPr>
            <a:r>
              <a:rPr lang="id-ID" sz="2000" b="1" dirty="0" smtClean="0">
                <a:latin typeface="Exo" panose="020B0604020202020204" charset="0"/>
              </a:rPr>
              <a:t>Peran kader Bina Keluarga Balita (BKB) dalam kegiatan Bina Keluarga Balita (BKB) di Desa Jerukpurut</a:t>
            </a:r>
          </a:p>
          <a:p>
            <a:pPr marL="508000" indent="-457200" algn="just">
              <a:buSzPct val="100000"/>
              <a:buAutoNum type="alphaLcPeriod"/>
            </a:pPr>
            <a:r>
              <a:rPr lang="id-ID" sz="2000" b="1" dirty="0" smtClean="0">
                <a:latin typeface="Exo" panose="020B0604020202020204" charset="0"/>
              </a:rPr>
              <a:t>Peran Aktif</a:t>
            </a:r>
          </a:p>
          <a:p>
            <a:pPr marL="50800" indent="0" algn="just">
              <a:buSzPct val="100000"/>
              <a:buNone/>
            </a:pPr>
            <a:r>
              <a:rPr lang="id-ID" sz="2000" dirty="0">
                <a:latin typeface="Exo" panose="020B0604020202020204" charset="0"/>
              </a:rPr>
              <a:t>Kader BKB di Desa Jerukpurut aktif melaksanakan kegiatan BKB yang meliputi penyuluhan, pencatatan KKA, bermain APE, posyandu, serta PAUD (Pendidikan Anak Usia Dini</a:t>
            </a:r>
            <a:r>
              <a:rPr lang="id-ID" sz="2000" dirty="0" smtClean="0">
                <a:latin typeface="Exo" panose="020B0604020202020204" charset="0"/>
              </a:rPr>
              <a:t>).</a:t>
            </a:r>
          </a:p>
          <a:p>
            <a:pPr marL="508000" indent="-457200" algn="just">
              <a:buSzPct val="100000"/>
              <a:buFont typeface="+mj-lt"/>
              <a:buAutoNum type="alphaLcPeriod" startAt="2"/>
            </a:pPr>
            <a:r>
              <a:rPr lang="id-ID" sz="2000" b="1" dirty="0" smtClean="0">
                <a:latin typeface="Exo" panose="020B0604020202020204" charset="0"/>
              </a:rPr>
              <a:t>Peran Pasif</a:t>
            </a:r>
          </a:p>
          <a:p>
            <a:pPr marL="50800" indent="0" algn="just">
              <a:buSzPct val="100000"/>
              <a:buNone/>
            </a:pPr>
            <a:r>
              <a:rPr lang="id-ID" sz="2000" dirty="0">
                <a:latin typeface="Exo" panose="020B0604020202020204" charset="0"/>
              </a:rPr>
              <a:t>Peran pasif baik dari Kader BKB maupun ibu balita dalam kegiatan BKB di Desa Jerukpurut hanya mengikuti kegiatan </a:t>
            </a:r>
            <a:r>
              <a:rPr lang="id-ID" sz="2000" dirty="0" smtClean="0">
                <a:latin typeface="Exo" panose="020B0604020202020204" charset="0"/>
              </a:rPr>
              <a:t>penyuluhan </a:t>
            </a:r>
            <a:r>
              <a:rPr lang="id-ID" sz="2000" dirty="0">
                <a:latin typeface="Exo" panose="020B0604020202020204" charset="0"/>
              </a:rPr>
              <a:t>BKB saja tanpa terlibat aktif dengan kegiatan BKB </a:t>
            </a:r>
            <a:r>
              <a:rPr lang="id-ID" sz="2000" dirty="0" smtClean="0">
                <a:latin typeface="Exo" panose="020B0604020202020204" charset="0"/>
              </a:rPr>
              <a:t>lainnya.</a:t>
            </a:r>
          </a:p>
          <a:p>
            <a:pPr marL="508000" indent="-457200" algn="just">
              <a:buSzPct val="100000"/>
              <a:buFont typeface="+mj-lt"/>
              <a:buAutoNum type="alphaLcPeriod" startAt="3"/>
            </a:pPr>
            <a:r>
              <a:rPr lang="id-ID" sz="2000" b="1" dirty="0" smtClean="0">
                <a:latin typeface="Exo" panose="020B0604020202020204" charset="0"/>
              </a:rPr>
              <a:t>Peran Partisipatif</a:t>
            </a:r>
          </a:p>
          <a:p>
            <a:pPr marL="50800" indent="0" algn="just">
              <a:buSzPct val="100000"/>
              <a:buNone/>
            </a:pPr>
            <a:r>
              <a:rPr lang="id-ID" sz="2000" dirty="0">
                <a:latin typeface="Exo" panose="020B0604020202020204" charset="0"/>
              </a:rPr>
              <a:t>Peran partisipatif kader BKB memberikan edukasi, motivasi dan mampu mengajak ibu balita untuk mengikuti dan berpartisipasi kegiatan BKB guna mendapatkan pengetahuan dan keterampilan mengenai pola asuh dan tumbuh kembang anak.</a:t>
            </a:r>
            <a:endParaRPr lang="id-ID" sz="2000" dirty="0" smtClean="0">
              <a:latin typeface="Exo" panose="020B0604020202020204" charset="0"/>
            </a:endParaRPr>
          </a:p>
        </p:txBody>
      </p:sp>
    </p:spTree>
    <p:extLst>
      <p:ext uri="{BB962C8B-B14F-4D97-AF65-F5344CB8AC3E}">
        <p14:creationId xmlns:p14="http://schemas.microsoft.com/office/powerpoint/2010/main" val="16347277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Hasil dan Pembahasan</a:t>
            </a:r>
            <a:endParaRPr lang="id-ID" dirty="0"/>
          </a:p>
        </p:txBody>
      </p:sp>
      <p:sp>
        <p:nvSpPr>
          <p:cNvPr id="3" name="Text Placeholder 2"/>
          <p:cNvSpPr>
            <a:spLocks noGrp="1"/>
          </p:cNvSpPr>
          <p:nvPr>
            <p:ph type="body" idx="1"/>
          </p:nvPr>
        </p:nvSpPr>
        <p:spPr>
          <a:xfrm>
            <a:off x="166758" y="1391132"/>
            <a:ext cx="11830877" cy="4209568"/>
          </a:xfrm>
        </p:spPr>
        <p:txBody>
          <a:bodyPr>
            <a:normAutofit/>
          </a:bodyPr>
          <a:lstStyle/>
          <a:p>
            <a:pPr marL="508000" indent="-457200">
              <a:buSzPct val="100000"/>
              <a:buFont typeface="+mj-lt"/>
              <a:buAutoNum type="arabicPeriod" startAt="2"/>
            </a:pPr>
            <a:r>
              <a:rPr lang="id-ID" sz="2000" b="1" dirty="0" smtClean="0">
                <a:latin typeface="Exo" panose="020B0604020202020204" charset="0"/>
              </a:rPr>
              <a:t>Faktor Penghambat dalam Kegiatan Bina Keluarga Balita (BKB) di Desa Jerukpurut</a:t>
            </a:r>
          </a:p>
          <a:p>
            <a:pPr marL="508000" indent="-457200">
              <a:buSzPct val="100000"/>
              <a:buAutoNum type="arabicParenR"/>
            </a:pPr>
            <a:r>
              <a:rPr lang="id-ID" sz="2000" dirty="0" smtClean="0">
                <a:solidFill>
                  <a:schemeClr val="tx1"/>
                </a:solidFill>
                <a:latin typeface="Exo" panose="020B0604020202020204" charset="0"/>
              </a:rPr>
              <a:t>Tidak </a:t>
            </a:r>
            <a:r>
              <a:rPr lang="id-ID" sz="2000" dirty="0">
                <a:solidFill>
                  <a:schemeClr val="tx1"/>
                </a:solidFill>
                <a:latin typeface="Exo" panose="020B0604020202020204" charset="0"/>
              </a:rPr>
              <a:t>tersedianya BKB di setiap dusun. </a:t>
            </a:r>
            <a:endParaRPr lang="id-ID" sz="2000" dirty="0" smtClean="0">
              <a:solidFill>
                <a:schemeClr val="tx1"/>
              </a:solidFill>
              <a:latin typeface="Exo" panose="020B0604020202020204" charset="0"/>
            </a:endParaRPr>
          </a:p>
          <a:p>
            <a:pPr marL="508000" indent="-457200">
              <a:buSzPct val="100000"/>
              <a:buAutoNum type="arabicParenR"/>
            </a:pPr>
            <a:r>
              <a:rPr lang="id-ID" sz="2000" dirty="0">
                <a:solidFill>
                  <a:schemeClr val="tx1"/>
                </a:solidFill>
                <a:latin typeface="Exo" panose="020B0604020202020204" charset="0"/>
              </a:rPr>
              <a:t>B</a:t>
            </a:r>
            <a:r>
              <a:rPr lang="id-ID" sz="2000" dirty="0" smtClean="0">
                <a:solidFill>
                  <a:schemeClr val="tx1"/>
                </a:solidFill>
                <a:latin typeface="Exo" panose="020B0604020202020204" charset="0"/>
              </a:rPr>
              <a:t>eberapa </a:t>
            </a:r>
            <a:r>
              <a:rPr lang="id-ID" sz="2000" dirty="0">
                <a:solidFill>
                  <a:schemeClr val="tx1"/>
                </a:solidFill>
                <a:latin typeface="Exo" panose="020B0604020202020204" charset="0"/>
              </a:rPr>
              <a:t>kegiatan BKB terkadang tidak dilaksanakan dengan baik </a:t>
            </a:r>
            <a:r>
              <a:rPr lang="id-ID" sz="2000" dirty="0" smtClean="0">
                <a:solidFill>
                  <a:schemeClr val="tx1"/>
                </a:solidFill>
                <a:latin typeface="Exo" panose="020B0604020202020204" charset="0"/>
              </a:rPr>
              <a:t>karena </a:t>
            </a:r>
            <a:r>
              <a:rPr lang="id-ID" sz="2000" dirty="0">
                <a:solidFill>
                  <a:schemeClr val="tx1"/>
                </a:solidFill>
                <a:latin typeface="Exo" panose="020B0604020202020204" charset="0"/>
              </a:rPr>
              <a:t>terkendala waktu dan kader BKB merangkap sebagai kader program lain </a:t>
            </a:r>
            <a:endParaRPr lang="id-ID" sz="2000" dirty="0" smtClean="0">
              <a:solidFill>
                <a:schemeClr val="tx1"/>
              </a:solidFill>
              <a:latin typeface="Exo" panose="020B0604020202020204" charset="0"/>
            </a:endParaRPr>
          </a:p>
          <a:p>
            <a:pPr marL="508000" indent="-457200">
              <a:buSzPct val="100000"/>
              <a:buAutoNum type="arabicParenR"/>
            </a:pPr>
            <a:r>
              <a:rPr lang="id-ID" sz="2000" dirty="0" smtClean="0">
                <a:solidFill>
                  <a:schemeClr val="tx1"/>
                </a:solidFill>
                <a:latin typeface="Exo" panose="020B0604020202020204" charset="0"/>
              </a:rPr>
              <a:t>Masih </a:t>
            </a:r>
            <a:r>
              <a:rPr lang="id-ID" sz="2000" dirty="0">
                <a:solidFill>
                  <a:schemeClr val="tx1"/>
                </a:solidFill>
                <a:latin typeface="Exo" panose="020B0604020202020204" charset="0"/>
              </a:rPr>
              <a:t>rendahnya kesadaran orang tua balita untuk aktif dan berpartisipasi dalam kegiatan BKB di Desa Jerukpurut. </a:t>
            </a:r>
            <a:endParaRPr lang="id-ID" sz="2000" dirty="0" smtClean="0">
              <a:solidFill>
                <a:schemeClr val="tx1"/>
              </a:solidFill>
              <a:latin typeface="Exo" panose="020B0604020202020204" charset="0"/>
            </a:endParaRPr>
          </a:p>
          <a:p>
            <a:pPr marL="508000" indent="-457200">
              <a:buSzPct val="100000"/>
              <a:buAutoNum type="arabicParenR"/>
            </a:pPr>
            <a:r>
              <a:rPr lang="id-ID" sz="2000" dirty="0">
                <a:solidFill>
                  <a:schemeClr val="tx1"/>
                </a:solidFill>
                <a:latin typeface="Exo" panose="020B0604020202020204" charset="0"/>
              </a:rPr>
              <a:t>A</a:t>
            </a:r>
            <a:r>
              <a:rPr lang="id-ID" sz="2000" dirty="0" smtClean="0">
                <a:solidFill>
                  <a:schemeClr val="tx1"/>
                </a:solidFill>
                <a:latin typeface="Exo" panose="020B0604020202020204" charset="0"/>
              </a:rPr>
              <a:t>danya </a:t>
            </a:r>
            <a:r>
              <a:rPr lang="id-ID" sz="2000" dirty="0">
                <a:solidFill>
                  <a:schemeClr val="tx1"/>
                </a:solidFill>
                <a:latin typeface="Exo" panose="020B0604020202020204" charset="0"/>
              </a:rPr>
              <a:t>kerusakan pada sarana permainan APE yang menyebabkan balita kurang nyaman </a:t>
            </a:r>
            <a:r>
              <a:rPr lang="id-ID" sz="2000" dirty="0" smtClean="0">
                <a:solidFill>
                  <a:schemeClr val="tx1"/>
                </a:solidFill>
                <a:latin typeface="Exo" panose="020B0604020202020204" charset="0"/>
              </a:rPr>
              <a:t>bermain.</a:t>
            </a:r>
          </a:p>
          <a:p>
            <a:pPr marL="508000" indent="-457200">
              <a:buSzPct val="100000"/>
              <a:buAutoNum type="arabicParenR"/>
            </a:pPr>
            <a:r>
              <a:rPr lang="id-ID" sz="2000" dirty="0">
                <a:solidFill>
                  <a:schemeClr val="tx1"/>
                </a:solidFill>
                <a:latin typeface="Exo" panose="020B0604020202020204" charset="0"/>
              </a:rPr>
              <a:t>P</a:t>
            </a:r>
            <a:r>
              <a:rPr lang="id-ID" sz="2000" dirty="0" smtClean="0">
                <a:solidFill>
                  <a:schemeClr val="tx1"/>
                </a:solidFill>
                <a:latin typeface="Exo" panose="020B0604020202020204" charset="0"/>
              </a:rPr>
              <a:t>rogram </a:t>
            </a:r>
            <a:r>
              <a:rPr lang="id-ID" sz="2000" dirty="0">
                <a:solidFill>
                  <a:schemeClr val="tx1"/>
                </a:solidFill>
                <a:latin typeface="Exo" panose="020B0604020202020204" charset="0"/>
              </a:rPr>
              <a:t>BKB di Desa Jerukpurut masih terkendala biaya dalam pelaksanaan kegiatan BKB sehingga baik dari waktu pelaksanaan dan fasilitas yang diberikan juga sangat terbatas.</a:t>
            </a:r>
          </a:p>
          <a:p>
            <a:pPr marL="50800" indent="0">
              <a:buSzPct val="100000"/>
              <a:buNone/>
            </a:pPr>
            <a:endParaRPr lang="id-ID" sz="2000" dirty="0">
              <a:latin typeface="Exo" panose="020B0604020202020204" charset="0"/>
            </a:endParaRPr>
          </a:p>
        </p:txBody>
      </p:sp>
    </p:spTree>
    <p:extLst>
      <p:ext uri="{BB962C8B-B14F-4D97-AF65-F5344CB8AC3E}">
        <p14:creationId xmlns:p14="http://schemas.microsoft.com/office/powerpoint/2010/main" val="32340877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Kesimpulan</a:t>
            </a:r>
            <a:endParaRPr lang="id-ID" dirty="0"/>
          </a:p>
        </p:txBody>
      </p:sp>
      <p:sp>
        <p:nvSpPr>
          <p:cNvPr id="3" name="Text Placeholder 2"/>
          <p:cNvSpPr>
            <a:spLocks noGrp="1"/>
          </p:cNvSpPr>
          <p:nvPr>
            <p:ph type="body" idx="1"/>
          </p:nvPr>
        </p:nvSpPr>
        <p:spPr>
          <a:xfrm>
            <a:off x="312533" y="1301233"/>
            <a:ext cx="11521658" cy="3946628"/>
          </a:xfrm>
        </p:spPr>
        <p:txBody>
          <a:bodyPr>
            <a:normAutofit/>
          </a:bodyPr>
          <a:lstStyle/>
          <a:p>
            <a:pPr marL="565150" indent="-514350" algn="just">
              <a:buSzPct val="100000"/>
              <a:buAutoNum type="arabicPeriod"/>
            </a:pPr>
            <a:r>
              <a:rPr lang="id-ID" sz="2000" dirty="0" smtClean="0">
                <a:latin typeface="Exo" panose="020B0604020202020204" charset="0"/>
              </a:rPr>
              <a:t>Kesimpulan dari peran kader Bina Keluarga Balita (BKB) dalam kegiatan Bina Keluarga Balita (BKB) di Desa Jerukpurut, sesuai dengan teori Soerjono Soekanto </a:t>
            </a:r>
            <a:r>
              <a:rPr lang="id-ID" sz="2000" dirty="0">
                <a:solidFill>
                  <a:schemeClr val="tx1"/>
                </a:solidFill>
                <a:latin typeface="Exo" panose="020B0604020202020204" charset="0"/>
              </a:rPr>
              <a:t>(2017:210-211)</a:t>
            </a:r>
            <a:r>
              <a:rPr lang="id-ID" sz="2000" dirty="0" smtClean="0">
                <a:latin typeface="Exo" panose="020B0604020202020204" charset="0"/>
              </a:rPr>
              <a:t> :</a:t>
            </a:r>
          </a:p>
          <a:p>
            <a:pPr marL="565150" indent="-514350" algn="just">
              <a:buSzPct val="100000"/>
              <a:buAutoNum type="alphaLcPeriod"/>
            </a:pPr>
            <a:r>
              <a:rPr lang="id-ID" sz="2000" dirty="0" smtClean="0">
                <a:latin typeface="Exo" panose="020B0604020202020204" charset="0"/>
              </a:rPr>
              <a:t>Peran Aktif</a:t>
            </a:r>
          </a:p>
          <a:p>
            <a:pPr marL="565150" indent="-514350" algn="just">
              <a:buSzPct val="100000"/>
              <a:buAutoNum type="alphaLcPeriod"/>
            </a:pPr>
            <a:r>
              <a:rPr lang="id-ID" sz="2000" dirty="0" smtClean="0">
                <a:latin typeface="Exo" panose="020B0604020202020204" charset="0"/>
              </a:rPr>
              <a:t>Peran Pasif</a:t>
            </a:r>
          </a:p>
          <a:p>
            <a:pPr marL="565150" indent="-514350" algn="just">
              <a:buSzPct val="100000"/>
              <a:buAutoNum type="alphaLcPeriod"/>
            </a:pPr>
            <a:r>
              <a:rPr lang="id-ID" sz="2000" dirty="0" smtClean="0">
                <a:latin typeface="Exo" panose="020B0604020202020204" charset="0"/>
              </a:rPr>
              <a:t>Peran Partisipatif</a:t>
            </a:r>
          </a:p>
          <a:p>
            <a:pPr marL="50800" indent="0" algn="just">
              <a:buNone/>
            </a:pPr>
            <a:endParaRPr lang="id-ID" sz="2000" dirty="0" smtClean="0">
              <a:latin typeface="Exo" panose="020B0604020202020204" charset="0"/>
            </a:endParaRPr>
          </a:p>
          <a:p>
            <a:pPr marL="508000" indent="-457200" algn="just">
              <a:buSzPct val="100000"/>
              <a:buFont typeface="+mj-lt"/>
              <a:buAutoNum type="arabicPeriod" startAt="2"/>
            </a:pPr>
            <a:r>
              <a:rPr lang="id-ID" sz="2000" dirty="0" smtClean="0">
                <a:latin typeface="Exo" panose="020B0604020202020204" charset="0"/>
              </a:rPr>
              <a:t>Kesimpulan </a:t>
            </a:r>
            <a:r>
              <a:rPr lang="id-ID" sz="2000" dirty="0" smtClean="0">
                <a:latin typeface="Exo" panose="020B0604020202020204" charset="0"/>
              </a:rPr>
              <a:t>dari faktor penghambat dalam kegiatan Bina Keluarga Balita (BKB) di Desa Jerukpurut</a:t>
            </a:r>
            <a:endParaRPr lang="id-ID" sz="2000" dirty="0">
              <a:latin typeface="Exo" panose="020B0604020202020204" charset="0"/>
            </a:endParaRPr>
          </a:p>
        </p:txBody>
      </p:sp>
    </p:spTree>
    <p:extLst>
      <p:ext uri="{BB962C8B-B14F-4D97-AF65-F5344CB8AC3E}">
        <p14:creationId xmlns:p14="http://schemas.microsoft.com/office/powerpoint/2010/main" val="36601998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2" name="Title 1"/>
          <p:cNvSpPr>
            <a:spLocks noGrp="1"/>
          </p:cNvSpPr>
          <p:nvPr>
            <p:ph type="ctrTitle"/>
          </p:nvPr>
        </p:nvSpPr>
        <p:spPr>
          <a:xfrm>
            <a:off x="2849218" y="2438400"/>
            <a:ext cx="5645426" cy="1084815"/>
          </a:xfrm>
        </p:spPr>
        <p:txBody>
          <a:bodyPr>
            <a:normAutofit/>
          </a:bodyPr>
          <a:lstStyle/>
          <a:p>
            <a:r>
              <a:rPr lang="id-ID" sz="5400" dirty="0" smtClean="0"/>
              <a:t>Terima Kasih </a:t>
            </a:r>
            <a:r>
              <a:rPr lang="id-ID" sz="5400" dirty="0" smtClean="0">
                <a:sym typeface="Wingdings" panose="05000000000000000000" pitchFamily="2" charset="2"/>
              </a:rPr>
              <a:t></a:t>
            </a:r>
            <a:endParaRPr lang="id-ID" sz="5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
        <p:cNvGrpSpPr/>
        <p:nvPr/>
      </p:nvGrpSpPr>
      <p:grpSpPr>
        <a:xfrm>
          <a:off x="0" y="0"/>
          <a:ext cx="0" cy="0"/>
          <a:chOff x="0" y="0"/>
          <a:chExt cx="0" cy="0"/>
        </a:xfrm>
      </p:grpSpPr>
      <p:sp>
        <p:nvSpPr>
          <p:cNvPr id="46" name="Google Shape;46;g104f7abbb21_0_309"/>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id-ID" sz="4000" dirty="0" smtClean="0"/>
              <a:t>Pendahuluan</a:t>
            </a:r>
            <a:endParaRPr sz="4000" dirty="0"/>
          </a:p>
        </p:txBody>
      </p:sp>
      <p:sp>
        <p:nvSpPr>
          <p:cNvPr id="47" name="Google Shape;47;g104f7abbb21_0_309"/>
          <p:cNvSpPr txBox="1">
            <a:spLocks noGrp="1"/>
          </p:cNvSpPr>
          <p:nvPr>
            <p:ph type="body" idx="1"/>
          </p:nvPr>
        </p:nvSpPr>
        <p:spPr>
          <a:xfrm>
            <a:off x="166756" y="1285461"/>
            <a:ext cx="11720443" cy="4598504"/>
          </a:xfrm>
          <a:prstGeom prst="rect">
            <a:avLst/>
          </a:prstGeom>
          <a:noFill/>
          <a:ln>
            <a:noFill/>
          </a:ln>
        </p:spPr>
        <p:txBody>
          <a:bodyPr spcFirstLastPara="1" wrap="square" lIns="91425" tIns="45700" rIns="91425" bIns="45700" anchor="t" anchorCtr="0">
            <a:normAutofit lnSpcReduction="10000"/>
          </a:bodyPr>
          <a:lstStyle/>
          <a:p>
            <a:pPr marL="228600" lvl="0" indent="0" rtl="0">
              <a:lnSpc>
                <a:spcPct val="90000"/>
              </a:lnSpc>
              <a:spcBef>
                <a:spcPts val="1000"/>
              </a:spcBef>
              <a:spcAft>
                <a:spcPts val="0"/>
              </a:spcAft>
              <a:buClr>
                <a:schemeClr val="dk1"/>
              </a:buClr>
              <a:buSzPts val="2800"/>
              <a:buNone/>
            </a:pPr>
            <a:r>
              <a:rPr dirty="0" smtClean="0">
                <a:solidFill>
                  <a:srgbClr val="1B4685"/>
                </a:solidFill>
              </a:rPr>
              <a:t>			         </a:t>
            </a:r>
            <a:r>
              <a:rPr b="1" dirty="0" err="1" smtClean="0">
                <a:solidFill>
                  <a:schemeClr val="tx1"/>
                </a:solidFill>
              </a:rPr>
              <a:t>Latar</a:t>
            </a:r>
            <a:r>
              <a:rPr b="1" dirty="0" smtClean="0">
                <a:solidFill>
                  <a:schemeClr val="tx1"/>
                </a:solidFill>
              </a:rPr>
              <a:t> </a:t>
            </a:r>
            <a:r>
              <a:rPr b="1" dirty="0" err="1" smtClean="0">
                <a:solidFill>
                  <a:schemeClr val="tx1"/>
                </a:solidFill>
              </a:rPr>
              <a:t>Belakang</a:t>
            </a:r>
            <a:r>
              <a:rPr b="1" dirty="0" smtClean="0">
                <a:solidFill>
                  <a:schemeClr val="tx1"/>
                </a:solidFill>
              </a:rPr>
              <a:t> </a:t>
            </a:r>
            <a:r>
              <a:rPr b="1" dirty="0" err="1" smtClean="0">
                <a:solidFill>
                  <a:schemeClr val="tx1"/>
                </a:solidFill>
              </a:rPr>
              <a:t>Masalah</a:t>
            </a:r>
            <a:endParaRPr b="1" dirty="0" smtClean="0">
              <a:solidFill>
                <a:schemeClr val="tx1"/>
              </a:solidFill>
            </a:endParaRPr>
          </a:p>
          <a:p>
            <a:pPr marL="228600" lvl="0" indent="0" algn="l" rtl="0">
              <a:lnSpc>
                <a:spcPct val="90000"/>
              </a:lnSpc>
              <a:spcBef>
                <a:spcPts val="1000"/>
              </a:spcBef>
              <a:spcAft>
                <a:spcPts val="0"/>
              </a:spcAft>
              <a:buClr>
                <a:schemeClr val="dk1"/>
              </a:buClr>
              <a:buSzPts val="2800"/>
              <a:buNone/>
            </a:pPr>
            <a:r>
              <a:rPr lang="x-none" sz="1400" dirty="0" smtClean="0">
                <a:solidFill>
                  <a:schemeClr val="tx1"/>
                </a:solidFill>
              </a:rPr>
              <a:t/>
            </a:r>
            <a:br>
              <a:rPr lang="x-none" sz="1400" dirty="0" smtClean="0">
                <a:solidFill>
                  <a:schemeClr val="tx1"/>
                </a:solidFill>
              </a:rPr>
            </a:br>
            <a:r>
              <a:rPr lang="x-none" sz="1400" dirty="0" smtClean="0">
                <a:solidFill>
                  <a:schemeClr val="tx1"/>
                </a:solidFill>
              </a:rPr>
              <a:t/>
            </a:r>
            <a:br>
              <a:rPr lang="x-none" sz="1400" dirty="0" smtClean="0">
                <a:solidFill>
                  <a:schemeClr val="tx1"/>
                </a:solidFill>
              </a:rPr>
            </a:br>
            <a:r>
              <a:rPr lang="x-none" sz="1400" dirty="0" smtClean="0">
                <a:solidFill>
                  <a:schemeClr val="tx1"/>
                </a:solidFill>
              </a:rPr>
              <a:t>&gt;&gt; </a:t>
            </a:r>
            <a:r>
              <a:rPr lang="x-none" sz="1600" dirty="0" smtClean="0">
                <a:solidFill>
                  <a:schemeClr val="tx1"/>
                </a:solidFill>
              </a:rPr>
              <a:t>Pertumbuhan penduduk yang makin meningkat</a:t>
            </a:r>
            <a:br>
              <a:rPr lang="x-none" sz="1600" dirty="0" smtClean="0">
                <a:solidFill>
                  <a:schemeClr val="tx1"/>
                </a:solidFill>
              </a:rPr>
            </a:br>
            <a:endParaRPr lang="x-none" sz="1600" dirty="0" smtClean="0">
              <a:solidFill>
                <a:schemeClr val="tx1"/>
              </a:solidFill>
            </a:endParaRPr>
          </a:p>
          <a:p>
            <a:pPr marL="228600" lvl="0" indent="0">
              <a:buNone/>
            </a:pPr>
            <a:r>
              <a:rPr lang="x-none" sz="1600" dirty="0" smtClean="0">
                <a:solidFill>
                  <a:schemeClr val="tx1"/>
                </a:solidFill>
              </a:rPr>
              <a:t>&gt;&gt; Menetapkan kebijakan Undang-Undang </a:t>
            </a:r>
            <a:r>
              <a:rPr lang="id-ID" sz="1600" dirty="0">
                <a:solidFill>
                  <a:schemeClr val="tx1"/>
                </a:solidFill>
              </a:rPr>
              <a:t>Nomor 52 Tahun 2009 terkait peningkatan pembangunan keluarga melalui pembinaan ketahanan dan kesejahteraan </a:t>
            </a:r>
            <a:r>
              <a:rPr lang="id-ID" sz="1600" dirty="0" smtClean="0">
                <a:solidFill>
                  <a:schemeClr val="tx1"/>
                </a:solidFill>
              </a:rPr>
              <a:t>keluarga</a:t>
            </a:r>
            <a:br>
              <a:rPr lang="id-ID" sz="1600" dirty="0" smtClean="0">
                <a:solidFill>
                  <a:schemeClr val="tx1"/>
                </a:solidFill>
              </a:rPr>
            </a:br>
            <a:endParaRPr lang="id-ID" sz="1600" dirty="0">
              <a:solidFill>
                <a:schemeClr val="tx1"/>
              </a:solidFill>
            </a:endParaRPr>
          </a:p>
          <a:p>
            <a:pPr marL="228600" lvl="0" indent="0">
              <a:buNone/>
            </a:pPr>
            <a:r>
              <a:rPr lang="id-ID" sz="1600" dirty="0" smtClean="0">
                <a:solidFill>
                  <a:schemeClr val="tx1"/>
                </a:solidFill>
              </a:rPr>
              <a:t>&gt;&gt; </a:t>
            </a:r>
            <a:r>
              <a:rPr lang="id-ID" sz="1600" dirty="0"/>
              <a:t>Peraturan Menteri Negara Pemberdayaan Perempuan dan Perlindungan Anak Republik Indonesia Nomor 6 Tahun 2013 tentang Pelaksanaan Pembangunan </a:t>
            </a:r>
            <a:r>
              <a:rPr lang="id-ID" sz="1600" dirty="0" smtClean="0"/>
              <a:t>Keluarga</a:t>
            </a:r>
          </a:p>
          <a:p>
            <a:pPr marL="228600" lvl="0" indent="0">
              <a:buNone/>
            </a:pPr>
            <a:r>
              <a:rPr lang="id-ID" sz="1600" dirty="0" smtClean="0">
                <a:solidFill>
                  <a:schemeClr val="tx1"/>
                </a:solidFill>
              </a:rPr>
              <a:t>&gt;&gt; Program Bina Keluarga Balita (BKB)</a:t>
            </a:r>
            <a:br>
              <a:rPr lang="id-ID" sz="1600" dirty="0" smtClean="0">
                <a:solidFill>
                  <a:schemeClr val="tx1"/>
                </a:solidFill>
              </a:rPr>
            </a:br>
            <a:endParaRPr lang="id-ID" sz="1600" dirty="0" smtClean="0">
              <a:solidFill>
                <a:schemeClr val="tx1"/>
              </a:solidFill>
            </a:endParaRPr>
          </a:p>
          <a:p>
            <a:pPr marL="228600" lvl="0" indent="0">
              <a:buNone/>
            </a:pPr>
            <a:r>
              <a:rPr lang="id-ID" sz="1600" dirty="0" smtClean="0">
                <a:solidFill>
                  <a:schemeClr val="tx1"/>
                </a:solidFill>
              </a:rPr>
              <a:t>&gt;&gt; Kader Bina Keluarga Balita (BKB)</a:t>
            </a:r>
            <a:br>
              <a:rPr lang="id-ID" sz="1600" dirty="0" smtClean="0">
                <a:solidFill>
                  <a:schemeClr val="tx1"/>
                </a:solidFill>
              </a:rPr>
            </a:br>
            <a:endParaRPr lang="id-ID" sz="1600" dirty="0" smtClean="0">
              <a:solidFill>
                <a:schemeClr val="tx1"/>
              </a:solidFill>
            </a:endParaRPr>
          </a:p>
          <a:p>
            <a:pPr marL="228600" lvl="0" indent="0">
              <a:buNone/>
            </a:pPr>
            <a:r>
              <a:rPr lang="id-ID" sz="1600" dirty="0" smtClean="0">
                <a:solidFill>
                  <a:schemeClr val="tx1"/>
                </a:solidFill>
              </a:rPr>
              <a:t>&gt;&gt; </a:t>
            </a:r>
            <a:r>
              <a:rPr lang="id-ID" sz="1600" dirty="0"/>
              <a:t>P</a:t>
            </a:r>
            <a:r>
              <a:rPr lang="id-ID" sz="1600" dirty="0" smtClean="0"/>
              <a:t>elaksanaan </a:t>
            </a:r>
            <a:r>
              <a:rPr lang="id-ID" sz="1600" dirty="0"/>
              <a:t>kegiatan Bina Keluarga Balita (BKB) diantaranya dengan diadakannya penyuluhan, pencatatan KKA (Kartu Kembang Anak), serta bermain APE (Alat Permainan Edukatif</a:t>
            </a:r>
            <a:r>
              <a:rPr lang="id-ID" sz="1600" dirty="0" smtClean="0"/>
              <a:t>)</a:t>
            </a:r>
          </a:p>
        </p:txBody>
      </p:sp>
      <p:sp>
        <p:nvSpPr>
          <p:cNvPr id="3" name="Rectangle 2"/>
          <p:cNvSpPr/>
          <p:nvPr/>
        </p:nvSpPr>
        <p:spPr>
          <a:xfrm>
            <a:off x="3413536" y="1500018"/>
            <a:ext cx="204304" cy="212035"/>
          </a:xfrm>
          <a:prstGeom prst="rect">
            <a:avLst/>
          </a:prstGeom>
          <a:solidFill>
            <a:srgbClr val="BCC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5" name="Rectangle 34"/>
          <p:cNvSpPr/>
          <p:nvPr/>
        </p:nvSpPr>
        <p:spPr>
          <a:xfrm>
            <a:off x="8345555" y="1500017"/>
            <a:ext cx="204304" cy="212035"/>
          </a:xfrm>
          <a:prstGeom prst="rect">
            <a:avLst/>
          </a:prstGeom>
          <a:solidFill>
            <a:srgbClr val="BCC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4000" dirty="0" smtClean="0"/>
              <a:t>Pendahuluan</a:t>
            </a:r>
            <a:endParaRPr lang="id-ID" sz="4000" dirty="0"/>
          </a:p>
        </p:txBody>
      </p:sp>
      <p:sp>
        <p:nvSpPr>
          <p:cNvPr id="3" name="Text Placeholder 2"/>
          <p:cNvSpPr>
            <a:spLocks noGrp="1"/>
          </p:cNvSpPr>
          <p:nvPr>
            <p:ph type="body" idx="1"/>
          </p:nvPr>
        </p:nvSpPr>
        <p:spPr>
          <a:xfrm>
            <a:off x="537820" y="4328456"/>
            <a:ext cx="10607260" cy="1383232"/>
          </a:xfrm>
        </p:spPr>
        <p:txBody>
          <a:bodyPr>
            <a:normAutofit/>
          </a:bodyPr>
          <a:lstStyle/>
          <a:p>
            <a:pPr marL="228600" lvl="0" indent="0">
              <a:buNone/>
            </a:pPr>
            <a:r>
              <a:rPr lang="id-ID" sz="1600" dirty="0" smtClean="0">
                <a:solidFill>
                  <a:schemeClr val="tx1"/>
                </a:solidFill>
              </a:rPr>
              <a:t>&gt;&gt; Kurangnya </a:t>
            </a:r>
            <a:r>
              <a:rPr lang="id-ID" sz="1600" dirty="0">
                <a:solidFill>
                  <a:schemeClr val="tx1"/>
                </a:solidFill>
              </a:rPr>
              <a:t>pengetahuan dan </a:t>
            </a:r>
            <a:r>
              <a:rPr lang="id-ID" sz="1600">
                <a:solidFill>
                  <a:schemeClr val="tx1"/>
                </a:solidFill>
              </a:rPr>
              <a:t>keterampilan </a:t>
            </a:r>
            <a:r>
              <a:rPr lang="id-ID" sz="1600" smtClean="0">
                <a:solidFill>
                  <a:schemeClr val="tx1"/>
                </a:solidFill>
              </a:rPr>
              <a:t>orangtua </a:t>
            </a:r>
            <a:r>
              <a:rPr lang="id-ID" sz="1600" dirty="0">
                <a:solidFill>
                  <a:schemeClr val="tx1"/>
                </a:solidFill>
              </a:rPr>
              <a:t>balita dalam mengasuh dan memantau tumbuh kembang anak dan peran kader kurang maksimal</a:t>
            </a:r>
          </a:p>
          <a:p>
            <a:pPr marL="228600" lvl="0" indent="0">
              <a:buNone/>
            </a:pPr>
            <a:r>
              <a:rPr lang="id-ID" sz="1600" dirty="0">
                <a:solidFill>
                  <a:schemeClr val="tx1"/>
                </a:solidFill>
              </a:rPr>
              <a:t>&gt;&gt; Mempengaruhi jumlah kelompok kegiatan Bina Keluarga Balita (BKB) yang kian tahun makin menurun</a:t>
            </a:r>
          </a:p>
          <a:p>
            <a:pPr marL="50800" indent="0">
              <a:buNone/>
            </a:pPr>
            <a:endParaRPr lang="id-ID" sz="1600" dirty="0"/>
          </a:p>
        </p:txBody>
      </p:sp>
      <p:graphicFrame>
        <p:nvGraphicFramePr>
          <p:cNvPr id="4" name="Chart 3"/>
          <p:cNvGraphicFramePr/>
          <p:nvPr>
            <p:extLst>
              <p:ext uri="{D42A27DB-BD31-4B8C-83A1-F6EECF244321}">
                <p14:modId xmlns:p14="http://schemas.microsoft.com/office/powerpoint/2010/main" val="1363325735"/>
              </p:ext>
            </p:extLst>
          </p:nvPr>
        </p:nvGraphicFramePr>
        <p:xfrm>
          <a:off x="3804906" y="1779302"/>
          <a:ext cx="4554579" cy="2222887"/>
        </p:xfrm>
        <a:graphic>
          <a:graphicData uri="http://schemas.openxmlformats.org/drawingml/2006/chart">
            <c:chart xmlns:c="http://schemas.openxmlformats.org/drawingml/2006/chart" xmlns:r="http://schemas.openxmlformats.org/officeDocument/2006/relationships" r:id="rId2"/>
          </a:graphicData>
        </a:graphic>
      </p:graphicFrame>
      <p:sp>
        <p:nvSpPr>
          <p:cNvPr id="5" name="Rectangle 4"/>
          <p:cNvSpPr/>
          <p:nvPr/>
        </p:nvSpPr>
        <p:spPr>
          <a:xfrm>
            <a:off x="3667112" y="1313791"/>
            <a:ext cx="4830168" cy="338554"/>
          </a:xfrm>
          <a:prstGeom prst="rect">
            <a:avLst/>
          </a:prstGeom>
        </p:spPr>
        <p:txBody>
          <a:bodyPr wrap="none">
            <a:spAutoFit/>
          </a:bodyPr>
          <a:lstStyle/>
          <a:p>
            <a:r>
              <a:rPr lang="id-ID" sz="1600" dirty="0">
                <a:latin typeface="Times New Roman" panose="02020603050405020304" pitchFamily="18" charset="0"/>
                <a:ea typeface="Times New Roman" panose="02020603050405020304" pitchFamily="18" charset="0"/>
              </a:rPr>
              <a:t>Jumlah Kelompok Kegiatan Keluarga BKB di Indonesia</a:t>
            </a:r>
            <a:endParaRPr lang="id-ID" sz="1600" dirty="0"/>
          </a:p>
        </p:txBody>
      </p:sp>
    </p:spTree>
    <p:extLst>
      <p:ext uri="{BB962C8B-B14F-4D97-AF65-F5344CB8AC3E}">
        <p14:creationId xmlns:p14="http://schemas.microsoft.com/office/powerpoint/2010/main" val="297682486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id-ID" sz="4000" dirty="0" smtClean="0"/>
              <a:t>Pendahuluan</a:t>
            </a:r>
            <a:endParaRPr lang="id-ID" sz="4000" dirty="0"/>
          </a:p>
        </p:txBody>
      </p:sp>
      <p:sp>
        <p:nvSpPr>
          <p:cNvPr id="3" name="Text Placeholder 2"/>
          <p:cNvSpPr>
            <a:spLocks noGrp="1"/>
          </p:cNvSpPr>
          <p:nvPr>
            <p:ph type="body" idx="1"/>
          </p:nvPr>
        </p:nvSpPr>
        <p:spPr/>
        <p:txBody>
          <a:bodyPr>
            <a:normAutofit/>
          </a:bodyPr>
          <a:lstStyle/>
          <a:p>
            <a:pPr marL="50800" indent="0">
              <a:buNone/>
            </a:pPr>
            <a:r>
              <a:rPr lang="id-ID" sz="2400" b="1" dirty="0" smtClean="0"/>
              <a:t>Permasalahan yang ditemukan </a:t>
            </a:r>
            <a:endParaRPr lang="id-ID" sz="2400" b="1" dirty="0"/>
          </a:p>
        </p:txBody>
      </p:sp>
      <p:grpSp>
        <p:nvGrpSpPr>
          <p:cNvPr id="4" name="Google Shape;1430;p45"/>
          <p:cNvGrpSpPr/>
          <p:nvPr/>
        </p:nvGrpSpPr>
        <p:grpSpPr>
          <a:xfrm>
            <a:off x="2411895" y="2598899"/>
            <a:ext cx="6587397" cy="2311650"/>
            <a:chOff x="997450" y="1581900"/>
            <a:chExt cx="7102500" cy="2521800"/>
          </a:xfrm>
        </p:grpSpPr>
        <p:cxnSp>
          <p:nvCxnSpPr>
            <p:cNvPr id="5" name="Google Shape;1431;p45"/>
            <p:cNvCxnSpPr/>
            <p:nvPr/>
          </p:nvCxnSpPr>
          <p:spPr>
            <a:xfrm>
              <a:off x="997450" y="2839200"/>
              <a:ext cx="7102500" cy="0"/>
            </a:xfrm>
            <a:prstGeom prst="straightConnector1">
              <a:avLst/>
            </a:prstGeom>
            <a:noFill/>
            <a:ln w="19050" cap="flat" cmpd="sng">
              <a:solidFill>
                <a:srgbClr val="666666"/>
              </a:solidFill>
              <a:prstDash val="solid"/>
              <a:round/>
              <a:headEnd type="none" w="med" len="med"/>
              <a:tailEnd type="none" w="med" len="med"/>
            </a:ln>
          </p:spPr>
        </p:cxnSp>
        <p:cxnSp>
          <p:nvCxnSpPr>
            <p:cNvPr id="6" name="Google Shape;1432;p45"/>
            <p:cNvCxnSpPr/>
            <p:nvPr/>
          </p:nvCxnSpPr>
          <p:spPr>
            <a:xfrm>
              <a:off x="2907731" y="2839200"/>
              <a:ext cx="0" cy="1264500"/>
            </a:xfrm>
            <a:prstGeom prst="straightConnector1">
              <a:avLst/>
            </a:prstGeom>
            <a:noFill/>
            <a:ln w="9525" cap="flat" cmpd="sng">
              <a:solidFill>
                <a:schemeClr val="dk2"/>
              </a:solidFill>
              <a:prstDash val="solid"/>
              <a:round/>
              <a:headEnd type="oval" w="med" len="med"/>
              <a:tailEnd type="none" w="med" len="med"/>
            </a:ln>
          </p:spPr>
        </p:cxnSp>
        <p:cxnSp>
          <p:nvCxnSpPr>
            <p:cNvPr id="7" name="Google Shape;1433;p45"/>
            <p:cNvCxnSpPr/>
            <p:nvPr/>
          </p:nvCxnSpPr>
          <p:spPr>
            <a:xfrm>
              <a:off x="4294862" y="1581900"/>
              <a:ext cx="0" cy="1257300"/>
            </a:xfrm>
            <a:prstGeom prst="straightConnector1">
              <a:avLst/>
            </a:prstGeom>
            <a:noFill/>
            <a:ln w="9525" cap="flat" cmpd="sng">
              <a:solidFill>
                <a:schemeClr val="dk2"/>
              </a:solidFill>
              <a:prstDash val="solid"/>
              <a:round/>
              <a:headEnd type="none" w="med" len="med"/>
              <a:tailEnd type="oval" w="med" len="med"/>
            </a:ln>
          </p:spPr>
        </p:cxnSp>
        <p:cxnSp>
          <p:nvCxnSpPr>
            <p:cNvPr id="8" name="Google Shape;1434;p45"/>
            <p:cNvCxnSpPr/>
            <p:nvPr/>
          </p:nvCxnSpPr>
          <p:spPr>
            <a:xfrm>
              <a:off x="7293424" y="1602910"/>
              <a:ext cx="0" cy="1257300"/>
            </a:xfrm>
            <a:prstGeom prst="straightConnector1">
              <a:avLst/>
            </a:prstGeom>
            <a:noFill/>
            <a:ln w="9525" cap="flat" cmpd="sng">
              <a:solidFill>
                <a:schemeClr val="dk2"/>
              </a:solidFill>
              <a:prstDash val="solid"/>
              <a:round/>
              <a:headEnd type="none" w="med" len="med"/>
              <a:tailEnd type="oval" w="med" len="med"/>
            </a:ln>
          </p:spPr>
        </p:cxnSp>
        <p:cxnSp>
          <p:nvCxnSpPr>
            <p:cNvPr id="9" name="Google Shape;1435;p45"/>
            <p:cNvCxnSpPr/>
            <p:nvPr/>
          </p:nvCxnSpPr>
          <p:spPr>
            <a:xfrm rot="10800000">
              <a:off x="6055662" y="2839200"/>
              <a:ext cx="0" cy="1257000"/>
            </a:xfrm>
            <a:prstGeom prst="straightConnector1">
              <a:avLst/>
            </a:prstGeom>
            <a:noFill/>
            <a:ln w="9525" cap="flat" cmpd="sng">
              <a:solidFill>
                <a:srgbClr val="666666"/>
              </a:solidFill>
              <a:prstDash val="solid"/>
              <a:round/>
              <a:headEnd type="none" w="med" len="med"/>
              <a:tailEnd type="oval" w="med" len="med"/>
            </a:ln>
          </p:spPr>
        </p:cxnSp>
      </p:grpSp>
      <p:sp>
        <p:nvSpPr>
          <p:cNvPr id="19" name="TextBox 18"/>
          <p:cNvSpPr txBox="1"/>
          <p:nvPr/>
        </p:nvSpPr>
        <p:spPr>
          <a:xfrm>
            <a:off x="2565213" y="5022697"/>
            <a:ext cx="2871125" cy="1077218"/>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Kurangnya partisipasi dan kurangnya pengetahuan ibu pada saat pembinaan atau kegiatan penyuluhan dilaksanakan</a:t>
            </a:r>
            <a:endParaRPr lang="id-ID" sz="16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6129486" y="4978412"/>
            <a:ext cx="2932200" cy="1077218"/>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Kader kurang aktif melaksanakan kegiatan kunjungan rumah bagi ibu balita yang tidak hadir pada saat kegiatan BKB</a:t>
            </a:r>
            <a:endParaRPr lang="id-ID" sz="1600"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4535611" y="1996337"/>
            <a:ext cx="2567652" cy="584775"/>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Ketidakhadiran ibu pada kegiatan BKB berlangsung</a:t>
            </a:r>
            <a:endParaRPr lang="id-ID" sz="1600"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7320056" y="2014125"/>
            <a:ext cx="2662413" cy="584775"/>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Terdapat sarana permainan APE yang rusak</a:t>
            </a:r>
            <a:endParaRPr lang="id-ID" sz="1600" dirty="0">
              <a:latin typeface="Times New Roman" panose="02020603050405020304" pitchFamily="18" charset="0"/>
              <a:cs typeface="Times New Roman" panose="02020603050405020304" pitchFamily="18" charset="0"/>
            </a:endParaRPr>
          </a:p>
        </p:txBody>
      </p:sp>
      <p:cxnSp>
        <p:nvCxnSpPr>
          <p:cNvPr id="15" name="Google Shape;1433;p45"/>
          <p:cNvCxnSpPr/>
          <p:nvPr/>
        </p:nvCxnSpPr>
        <p:spPr>
          <a:xfrm>
            <a:off x="2428790" y="2598899"/>
            <a:ext cx="0" cy="1152525"/>
          </a:xfrm>
          <a:prstGeom prst="straightConnector1">
            <a:avLst/>
          </a:prstGeom>
          <a:noFill/>
          <a:ln w="9525" cap="flat" cmpd="sng">
            <a:solidFill>
              <a:schemeClr val="dk2"/>
            </a:solidFill>
            <a:prstDash val="solid"/>
            <a:round/>
            <a:headEnd type="none" w="med" len="med"/>
            <a:tailEnd type="oval" w="med" len="med"/>
          </a:ln>
        </p:spPr>
      </p:cxnSp>
      <p:sp>
        <p:nvSpPr>
          <p:cNvPr id="16" name="TextBox 15"/>
          <p:cNvSpPr txBox="1"/>
          <p:nvPr/>
        </p:nvSpPr>
        <p:spPr>
          <a:xfrm>
            <a:off x="449691" y="1954849"/>
            <a:ext cx="3958198" cy="584775"/>
          </a:xfrm>
          <a:prstGeom prst="rect">
            <a:avLst/>
          </a:prstGeom>
          <a:noFill/>
        </p:spPr>
        <p:txBody>
          <a:bodyPr wrap="square" rtlCol="0">
            <a:spAutoFit/>
          </a:bodyPr>
          <a:lstStyle/>
          <a:p>
            <a:r>
              <a:rPr lang="id-ID" sz="1600" dirty="0" smtClean="0">
                <a:latin typeface="Times New Roman" panose="02020603050405020304" pitchFamily="18" charset="0"/>
                <a:cs typeface="Times New Roman" panose="02020603050405020304" pitchFamily="18" charset="0"/>
              </a:rPr>
              <a:t>Hanya </a:t>
            </a:r>
            <a:r>
              <a:rPr lang="id-ID" sz="1600" dirty="0" smtClean="0">
                <a:latin typeface="Times New Roman" panose="02020603050405020304" pitchFamily="18" charset="0"/>
                <a:cs typeface="Times New Roman" panose="02020603050405020304" pitchFamily="18" charset="0"/>
              </a:rPr>
              <a:t>1 </a:t>
            </a:r>
            <a:r>
              <a:rPr lang="id-ID" sz="1600" dirty="0">
                <a:latin typeface="Times New Roman" panose="02020603050405020304" pitchFamily="18" charset="0"/>
                <a:cs typeface="Times New Roman" panose="02020603050405020304" pitchFamily="18" charset="0"/>
              </a:rPr>
              <a:t>dusun yang aktif mengadakan kegiatan </a:t>
            </a:r>
            <a:r>
              <a:rPr lang="id-ID" sz="1600" dirty="0" smtClean="0">
                <a:latin typeface="Times New Roman" panose="02020603050405020304" pitchFamily="18" charset="0"/>
                <a:cs typeface="Times New Roman" panose="02020603050405020304" pitchFamily="18" charset="0"/>
              </a:rPr>
              <a:t>BKB</a:t>
            </a:r>
            <a:r>
              <a:rPr lang="id-ID" sz="1600" dirty="0">
                <a:latin typeface="Times New Roman" panose="02020603050405020304" pitchFamily="18" charset="0"/>
                <a:cs typeface="Times New Roman" panose="02020603050405020304" pitchFamily="18" charset="0"/>
              </a:rPr>
              <a:t> </a:t>
            </a:r>
            <a:r>
              <a:rPr lang="id-ID" sz="1600" dirty="0" smtClean="0">
                <a:latin typeface="Times New Roman" panose="02020603050405020304" pitchFamily="18" charset="0"/>
                <a:cs typeface="Times New Roman" panose="02020603050405020304" pitchFamily="18" charset="0"/>
              </a:rPr>
              <a:t>di Desa Jerukpurut</a:t>
            </a:r>
            <a:endParaRPr lang="id-ID" sz="1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798627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2"/>
        <p:cNvGrpSpPr/>
        <p:nvPr/>
      </p:nvGrpSpPr>
      <p:grpSpPr>
        <a:xfrm>
          <a:off x="0" y="0"/>
          <a:ext cx="0" cy="0"/>
          <a:chOff x="0" y="0"/>
          <a:chExt cx="0" cy="0"/>
        </a:xfrm>
      </p:grpSpPr>
      <p:sp>
        <p:nvSpPr>
          <p:cNvPr id="53" name="Google Shape;53;g104f7abbb21_0_297"/>
          <p:cNvSpPr txBox="1">
            <a:spLocks noGrp="1"/>
          </p:cNvSpPr>
          <p:nvPr>
            <p:ph type="title"/>
          </p:nvPr>
        </p:nvSpPr>
        <p:spPr>
          <a:xfrm>
            <a:off x="166758" y="67616"/>
            <a:ext cx="11830800" cy="1042200"/>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SzPts val="4400"/>
              <a:buNone/>
            </a:pPr>
            <a:r>
              <a:rPr lang="id-ID" sz="4000" dirty="0" smtClean="0"/>
              <a:t>Pendahuluan</a:t>
            </a:r>
            <a:endParaRPr sz="4000" dirty="0"/>
          </a:p>
        </p:txBody>
      </p:sp>
      <p:sp>
        <p:nvSpPr>
          <p:cNvPr id="2" name="TextBox 1"/>
          <p:cNvSpPr txBox="1"/>
          <p:nvPr/>
        </p:nvSpPr>
        <p:spPr>
          <a:xfrm>
            <a:off x="272776" y="1651145"/>
            <a:ext cx="5028094" cy="1323439"/>
          </a:xfrm>
          <a:prstGeom prst="rect">
            <a:avLst/>
          </a:prstGeom>
          <a:noFill/>
        </p:spPr>
        <p:txBody>
          <a:bodyPr wrap="square" rtlCol="0">
            <a:spAutoFit/>
          </a:bodyPr>
          <a:lstStyle/>
          <a:p>
            <a:pPr marL="342900" indent="-342900">
              <a:buAutoNum type="arabicPeriod"/>
            </a:pPr>
            <a:r>
              <a:rPr lang="id-ID" sz="1600" dirty="0" smtClean="0">
                <a:latin typeface="Exo" panose="020B0604020202020204" charset="0"/>
              </a:rPr>
              <a:t>Bagaimana peran kader Bina Keluarga Balita (BKB) dalam kegiatan Bina Keluarga Balita (BKB) di Desa Jerukpurut?</a:t>
            </a:r>
          </a:p>
          <a:p>
            <a:pPr marL="342900" indent="-342900">
              <a:buAutoNum type="arabicPeriod"/>
            </a:pPr>
            <a:r>
              <a:rPr lang="id-ID" sz="1600" dirty="0" smtClean="0">
                <a:latin typeface="Exo" panose="020B0604020202020204" charset="0"/>
              </a:rPr>
              <a:t>Bagaimana faktor penghambat dalam kegiatan Bina Keluarga Balita (BKB) di Desa Jerukpurut?</a:t>
            </a:r>
            <a:endParaRPr lang="id-ID" sz="1600" dirty="0">
              <a:latin typeface="Exo" panose="020B0604020202020204" charset="0"/>
            </a:endParaRPr>
          </a:p>
        </p:txBody>
      </p:sp>
      <p:sp>
        <p:nvSpPr>
          <p:cNvPr id="3" name="TextBox 2"/>
          <p:cNvSpPr txBox="1"/>
          <p:nvPr/>
        </p:nvSpPr>
        <p:spPr>
          <a:xfrm>
            <a:off x="6320107" y="1651145"/>
            <a:ext cx="5677451" cy="1569660"/>
          </a:xfrm>
          <a:prstGeom prst="rect">
            <a:avLst/>
          </a:prstGeom>
          <a:noFill/>
        </p:spPr>
        <p:txBody>
          <a:bodyPr wrap="square" rtlCol="0">
            <a:spAutoFit/>
          </a:bodyPr>
          <a:lstStyle/>
          <a:p>
            <a:pPr marL="457200" indent="-457200" algn="just">
              <a:buAutoNum type="arabicPeriod"/>
            </a:pPr>
            <a:r>
              <a:rPr lang="id-ID" sz="1600" dirty="0" smtClean="0">
                <a:latin typeface="Exo" panose="020B0604020202020204" charset="0"/>
              </a:rPr>
              <a:t>Untuk </a:t>
            </a:r>
            <a:r>
              <a:rPr lang="id-ID" sz="1600" dirty="0">
                <a:latin typeface="Exo" panose="020B0604020202020204" charset="0"/>
              </a:rPr>
              <a:t>mendeskripsikan dan menganalisis peran kader Bina Keluarga Balita (BKB) dalam kegiatan Bina Keluarga Balita (BKB) di Desa </a:t>
            </a:r>
            <a:r>
              <a:rPr lang="id-ID" sz="1600" dirty="0" smtClean="0">
                <a:latin typeface="Exo" panose="020B0604020202020204" charset="0"/>
              </a:rPr>
              <a:t>Jerukpurut</a:t>
            </a:r>
          </a:p>
          <a:p>
            <a:pPr marL="457200" indent="-457200">
              <a:buAutoNum type="arabicPeriod"/>
            </a:pPr>
            <a:r>
              <a:rPr lang="id-ID" sz="1600" dirty="0" smtClean="0">
                <a:latin typeface="Exo" panose="020B0604020202020204" charset="0"/>
              </a:rPr>
              <a:t>Untuk Menganalisis </a:t>
            </a:r>
            <a:r>
              <a:rPr lang="id-ID" sz="1600" dirty="0">
                <a:latin typeface="Exo" panose="020B0604020202020204" charset="0"/>
              </a:rPr>
              <a:t>dan mendeskripsikan faktor penghambat dalam kegiatan Bina Keluarga Balita (BKB) di Desa Jerukpurut.</a:t>
            </a:r>
          </a:p>
        </p:txBody>
      </p:sp>
      <p:sp>
        <p:nvSpPr>
          <p:cNvPr id="5" name="TextBox 4"/>
          <p:cNvSpPr txBox="1"/>
          <p:nvPr/>
        </p:nvSpPr>
        <p:spPr>
          <a:xfrm>
            <a:off x="272775" y="1241496"/>
            <a:ext cx="2190023" cy="369332"/>
          </a:xfrm>
          <a:prstGeom prst="rect">
            <a:avLst/>
          </a:prstGeom>
          <a:solidFill>
            <a:srgbClr val="BCC4D4"/>
          </a:solidFill>
        </p:spPr>
        <p:txBody>
          <a:bodyPr wrap="none" rtlCol="0">
            <a:spAutoFit/>
          </a:bodyPr>
          <a:lstStyle/>
          <a:p>
            <a:r>
              <a:rPr lang="id-ID" sz="1800" b="1" dirty="0" smtClean="0">
                <a:latin typeface="Exo" panose="020B0604020202020204" charset="0"/>
              </a:rPr>
              <a:t>Rumusan Masalah</a:t>
            </a:r>
            <a:endParaRPr lang="id-ID" sz="1800" b="1" dirty="0">
              <a:latin typeface="Exo" panose="020B0604020202020204" charset="0"/>
            </a:endParaRPr>
          </a:p>
        </p:txBody>
      </p:sp>
      <p:sp>
        <p:nvSpPr>
          <p:cNvPr id="7" name="TextBox 6"/>
          <p:cNvSpPr txBox="1"/>
          <p:nvPr/>
        </p:nvSpPr>
        <p:spPr>
          <a:xfrm>
            <a:off x="6320107" y="1195814"/>
            <a:ext cx="2056973" cy="369332"/>
          </a:xfrm>
          <a:prstGeom prst="rect">
            <a:avLst/>
          </a:prstGeom>
          <a:solidFill>
            <a:srgbClr val="BCC4D4"/>
          </a:solidFill>
        </p:spPr>
        <p:txBody>
          <a:bodyPr wrap="none" rtlCol="0">
            <a:spAutoFit/>
          </a:bodyPr>
          <a:lstStyle/>
          <a:p>
            <a:r>
              <a:rPr lang="id-ID" sz="1800" b="1" dirty="0" smtClean="0">
                <a:latin typeface="Exo" panose="020B0604020202020204" charset="0"/>
              </a:rPr>
              <a:t>Tujuan Penelitian</a:t>
            </a:r>
            <a:endParaRPr lang="id-ID" sz="1800" b="1" dirty="0">
              <a:latin typeface="Exo" panose="020B0604020202020204" charset="0"/>
            </a:endParaRPr>
          </a:p>
        </p:txBody>
      </p:sp>
      <p:sp>
        <p:nvSpPr>
          <p:cNvPr id="8" name="TextBox 7"/>
          <p:cNvSpPr txBox="1"/>
          <p:nvPr/>
        </p:nvSpPr>
        <p:spPr>
          <a:xfrm>
            <a:off x="272775" y="3185135"/>
            <a:ext cx="2222083" cy="369332"/>
          </a:xfrm>
          <a:prstGeom prst="rect">
            <a:avLst/>
          </a:prstGeom>
          <a:solidFill>
            <a:srgbClr val="BCC4D4"/>
          </a:solidFill>
        </p:spPr>
        <p:txBody>
          <a:bodyPr wrap="none" rtlCol="0">
            <a:spAutoFit/>
          </a:bodyPr>
          <a:lstStyle/>
          <a:p>
            <a:r>
              <a:rPr lang="id-ID" sz="1800" b="1" dirty="0" smtClean="0">
                <a:latin typeface="Exo" panose="020B0604020202020204" charset="0"/>
              </a:rPr>
              <a:t>Manfaat Penelitian</a:t>
            </a:r>
            <a:endParaRPr lang="id-ID" sz="1800" b="1" dirty="0">
              <a:latin typeface="Exo" panose="020B0604020202020204" charset="0"/>
            </a:endParaRPr>
          </a:p>
        </p:txBody>
      </p:sp>
      <p:sp>
        <p:nvSpPr>
          <p:cNvPr id="4" name="Rectangle 3"/>
          <p:cNvSpPr/>
          <p:nvPr/>
        </p:nvSpPr>
        <p:spPr>
          <a:xfrm>
            <a:off x="272775" y="3640950"/>
            <a:ext cx="11534912" cy="2308324"/>
          </a:xfrm>
          <a:prstGeom prst="rect">
            <a:avLst/>
          </a:prstGeom>
        </p:spPr>
        <p:txBody>
          <a:bodyPr wrap="square">
            <a:spAutoFit/>
          </a:bodyPr>
          <a:lstStyle/>
          <a:p>
            <a:pPr marL="393700" lvl="0" indent="-342900">
              <a:buSzPct val="100000"/>
              <a:buFont typeface="+mj-lt"/>
              <a:buAutoNum type="arabicPeriod"/>
            </a:pPr>
            <a:r>
              <a:rPr lang="id-ID" sz="1600" dirty="0">
                <a:solidFill>
                  <a:schemeClr val="tx1"/>
                </a:solidFill>
                <a:latin typeface="Exo" panose="020B0604020202020204" charset="0"/>
                <a:cs typeface="Times New Roman" panose="02020603050405020304" pitchFamily="18" charset="0"/>
              </a:rPr>
              <a:t>Manfaat teoritis</a:t>
            </a:r>
          </a:p>
          <a:p>
            <a:pPr marL="50800" indent="0">
              <a:buSzPct val="100000"/>
              <a:buNone/>
            </a:pPr>
            <a:r>
              <a:rPr lang="id-ID" sz="1600" dirty="0">
                <a:solidFill>
                  <a:schemeClr val="tx1"/>
                </a:solidFill>
                <a:latin typeface="Exo" panose="020B0604020202020204" charset="0"/>
                <a:cs typeface="Times New Roman" panose="02020603050405020304" pitchFamily="18" charset="0"/>
              </a:rPr>
              <a:t>Dapat menambah dan memperluas ilmu pengetahuan Administrasi Publik khusunya tentang kajian peran kader Bina Keluarga Balita (BKB) dalam kegiatan Bina Keluarga Balita (BKB) sebagai bahan acuan pada penelitian serupa dimasa yang akan datang. </a:t>
            </a:r>
          </a:p>
          <a:p>
            <a:pPr marL="393700" lvl="0" indent="-342900">
              <a:buSzPct val="100000"/>
              <a:buFont typeface="+mj-lt"/>
              <a:buAutoNum type="arabicPeriod" startAt="2"/>
            </a:pPr>
            <a:r>
              <a:rPr lang="id-ID" sz="1600" dirty="0">
                <a:solidFill>
                  <a:schemeClr val="tx1"/>
                </a:solidFill>
                <a:latin typeface="Exo" panose="020B0604020202020204" charset="0"/>
                <a:cs typeface="Times New Roman" panose="02020603050405020304" pitchFamily="18" charset="0"/>
              </a:rPr>
              <a:t>Manfaat </a:t>
            </a:r>
            <a:r>
              <a:rPr lang="id-ID" sz="1600" dirty="0" smtClean="0">
                <a:solidFill>
                  <a:schemeClr val="tx1"/>
                </a:solidFill>
                <a:latin typeface="Exo" panose="020B0604020202020204" charset="0"/>
                <a:cs typeface="Times New Roman" panose="02020603050405020304" pitchFamily="18" charset="0"/>
              </a:rPr>
              <a:t>praktis</a:t>
            </a:r>
          </a:p>
          <a:p>
            <a:pPr marL="50800" lvl="0">
              <a:buSzPct val="100000"/>
            </a:pPr>
            <a:r>
              <a:rPr lang="id-ID" sz="1600" dirty="0" smtClean="0">
                <a:solidFill>
                  <a:schemeClr val="tx1"/>
                </a:solidFill>
                <a:latin typeface="Exo" panose="020B0604020202020204" charset="0"/>
                <a:cs typeface="Times New Roman" panose="02020603050405020304" pitchFamily="18" charset="0"/>
              </a:rPr>
              <a:t>Bagi pemerintah dapat </a:t>
            </a:r>
            <a:r>
              <a:rPr lang="id-ID" sz="1600" dirty="0">
                <a:solidFill>
                  <a:schemeClr val="tx1"/>
                </a:solidFill>
                <a:latin typeface="Exo" panose="020B0604020202020204" charset="0"/>
                <a:cs typeface="Times New Roman" panose="02020603050405020304" pitchFamily="18" charset="0"/>
              </a:rPr>
              <a:t>memberikan informasi dan kontribusi kepada pemerintah Desa Jeruk Purut serta pihak-pihak yang </a:t>
            </a:r>
            <a:r>
              <a:rPr lang="id-ID" sz="1600" dirty="0" smtClean="0">
                <a:solidFill>
                  <a:schemeClr val="tx1"/>
                </a:solidFill>
                <a:latin typeface="Exo" panose="020B0604020202020204" charset="0"/>
                <a:cs typeface="Times New Roman" panose="02020603050405020304" pitchFamily="18" charset="0"/>
              </a:rPr>
              <a:t>terlibat, bagi akademisi dapat </a:t>
            </a:r>
            <a:r>
              <a:rPr lang="id-ID" sz="1600" dirty="0">
                <a:solidFill>
                  <a:schemeClr val="tx1"/>
                </a:solidFill>
                <a:latin typeface="Exo" panose="020B0604020202020204" charset="0"/>
                <a:cs typeface="Times New Roman" panose="02020603050405020304" pitchFamily="18" charset="0"/>
              </a:rPr>
              <a:t>menjadi tambahan referensi pada penelitian dengan tema yang </a:t>
            </a:r>
            <a:r>
              <a:rPr lang="id-ID" sz="1600" dirty="0" smtClean="0">
                <a:solidFill>
                  <a:schemeClr val="tx1"/>
                </a:solidFill>
                <a:latin typeface="Exo" panose="020B0604020202020204" charset="0"/>
                <a:cs typeface="Times New Roman" panose="02020603050405020304" pitchFamily="18" charset="0"/>
              </a:rPr>
              <a:t>sama, serta bagi masyarakat dapat </a:t>
            </a:r>
            <a:r>
              <a:rPr lang="id-ID" sz="1600" dirty="0">
                <a:solidFill>
                  <a:schemeClr val="tx1"/>
                </a:solidFill>
                <a:latin typeface="Exo" panose="020B0604020202020204" charset="0"/>
                <a:cs typeface="Times New Roman" panose="02020603050405020304" pitchFamily="18" charset="0"/>
              </a:rPr>
              <a:t>memberikan wawasan dan dapat digunakan bahan pertimbangan untuk mengikuti program Bina Keluarga Balita (BKB)</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Teori</a:t>
            </a:r>
            <a:endParaRPr lang="id-ID" dirty="0"/>
          </a:p>
        </p:txBody>
      </p:sp>
      <p:sp>
        <p:nvSpPr>
          <p:cNvPr id="4" name="TextBox 3"/>
          <p:cNvSpPr txBox="1"/>
          <p:nvPr/>
        </p:nvSpPr>
        <p:spPr>
          <a:xfrm>
            <a:off x="514264" y="1828799"/>
            <a:ext cx="11439278" cy="1323439"/>
          </a:xfrm>
          <a:prstGeom prst="rect">
            <a:avLst/>
          </a:prstGeom>
          <a:noFill/>
          <a:ln>
            <a:noFill/>
          </a:ln>
        </p:spPr>
        <p:txBody>
          <a:bodyPr wrap="square" rtlCol="0">
            <a:spAutoFit/>
          </a:bodyPr>
          <a:lstStyle/>
          <a:p>
            <a:r>
              <a:rPr lang="id-ID" sz="2000" dirty="0" smtClean="0">
                <a:solidFill>
                  <a:schemeClr val="tx1"/>
                </a:solidFill>
                <a:latin typeface="+mj-lt"/>
              </a:rPr>
              <a:t>Peran menurut Soerjono Soekanto (2017:210-211) mengemukakan bahwa peran ialah perspektif dinamis suatu kedudukan (status), apabila seseorang tersebut menjalankan hak-hak dan kewajiban-kewajiban sesuai status dan kedudukannya, maka seseorang tersebut menjalankan suatu peran.</a:t>
            </a:r>
            <a:endParaRPr lang="id-ID" sz="2000" dirty="0">
              <a:solidFill>
                <a:schemeClr val="tx1"/>
              </a:solidFill>
              <a:latin typeface="+mj-lt"/>
            </a:endParaRPr>
          </a:p>
        </p:txBody>
      </p:sp>
      <p:sp>
        <p:nvSpPr>
          <p:cNvPr id="5" name="TextBox 4"/>
          <p:cNvSpPr txBox="1"/>
          <p:nvPr/>
        </p:nvSpPr>
        <p:spPr>
          <a:xfrm>
            <a:off x="949820" y="3759322"/>
            <a:ext cx="11007175" cy="1323439"/>
          </a:xfrm>
          <a:prstGeom prst="rect">
            <a:avLst/>
          </a:prstGeom>
          <a:noFill/>
        </p:spPr>
        <p:txBody>
          <a:bodyPr wrap="square" rtlCol="0">
            <a:spAutoFit/>
          </a:bodyPr>
          <a:lstStyle/>
          <a:p>
            <a:r>
              <a:rPr lang="id-ID" sz="2000" dirty="0" smtClean="0">
                <a:solidFill>
                  <a:schemeClr val="tx1"/>
                </a:solidFill>
                <a:latin typeface="+mj-lt"/>
              </a:rPr>
              <a:t>Peran menurut Soerjono Soekanto (dalam Syaron, 2001:242) terbagi menjadi 3 macam, yakni:</a:t>
            </a:r>
          </a:p>
          <a:p>
            <a:pPr marL="342900" indent="-342900">
              <a:buAutoNum type="arabicPeriod"/>
            </a:pPr>
            <a:r>
              <a:rPr lang="id-ID" sz="2000" dirty="0" smtClean="0">
                <a:solidFill>
                  <a:schemeClr val="tx1"/>
                </a:solidFill>
                <a:latin typeface="+mj-lt"/>
              </a:rPr>
              <a:t>Peran Aktif</a:t>
            </a:r>
          </a:p>
          <a:p>
            <a:pPr marL="342900" indent="-342900">
              <a:buAutoNum type="arabicPeriod"/>
            </a:pPr>
            <a:r>
              <a:rPr lang="id-ID" sz="2000" dirty="0" smtClean="0">
                <a:solidFill>
                  <a:schemeClr val="tx1"/>
                </a:solidFill>
                <a:latin typeface="+mj-lt"/>
              </a:rPr>
              <a:t>Peran Pasif</a:t>
            </a:r>
          </a:p>
          <a:p>
            <a:pPr marL="342900" indent="-342900">
              <a:buAutoNum type="arabicPeriod"/>
            </a:pPr>
            <a:r>
              <a:rPr lang="id-ID" sz="2000" dirty="0" smtClean="0">
                <a:solidFill>
                  <a:schemeClr val="tx1"/>
                </a:solidFill>
                <a:latin typeface="+mj-lt"/>
              </a:rPr>
              <a:t>Peran Partisipatif</a:t>
            </a:r>
            <a:endParaRPr lang="id-ID" sz="2000" dirty="0">
              <a:solidFill>
                <a:schemeClr val="tx1"/>
              </a:solidFill>
              <a:latin typeface="+mj-lt"/>
            </a:endParaRPr>
          </a:p>
        </p:txBody>
      </p:sp>
      <p:sp>
        <p:nvSpPr>
          <p:cNvPr id="7" name="Rectangle 6"/>
          <p:cNvSpPr/>
          <p:nvPr/>
        </p:nvSpPr>
        <p:spPr>
          <a:xfrm flipH="1">
            <a:off x="337931" y="1828798"/>
            <a:ext cx="81280" cy="1323440"/>
          </a:xfrm>
          <a:prstGeom prst="rect">
            <a:avLst/>
          </a:prstGeom>
          <a:solidFill>
            <a:srgbClr val="BCC4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Tree>
    <p:extLst>
      <p:ext uri="{BB962C8B-B14F-4D97-AF65-F5344CB8AC3E}">
        <p14:creationId xmlns:p14="http://schemas.microsoft.com/office/powerpoint/2010/main" val="1375289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Teori</a:t>
            </a:r>
            <a:endParaRPr lang="id-ID" dirty="0"/>
          </a:p>
        </p:txBody>
      </p:sp>
      <p:sp>
        <p:nvSpPr>
          <p:cNvPr id="4" name="TextBox 3"/>
          <p:cNvSpPr txBox="1"/>
          <p:nvPr/>
        </p:nvSpPr>
        <p:spPr>
          <a:xfrm>
            <a:off x="166758" y="1414557"/>
            <a:ext cx="11830877" cy="1200329"/>
          </a:xfrm>
          <a:prstGeom prst="rect">
            <a:avLst/>
          </a:prstGeom>
          <a:noFill/>
        </p:spPr>
        <p:txBody>
          <a:bodyPr wrap="square" rtlCol="0">
            <a:spAutoFit/>
          </a:bodyPr>
          <a:lstStyle/>
          <a:p>
            <a:pPr algn="just"/>
            <a:r>
              <a:rPr lang="id-ID" sz="1800" b="1" dirty="0"/>
              <a:t>Kader</a:t>
            </a:r>
            <a:r>
              <a:rPr lang="id-ID" sz="1800" dirty="0"/>
              <a:t> ialah seseorang atau sejumlah orang anggota masyarakat secara sukarela menjalankan tugas yang diperoleh dari pendidikan atau pelatihan khusus yang memiliki pengetahuan dan keterampilan tertentu serta mampu menyebarluaskan pengetahuan dan keterampilannya kepada sasaran dengan baik, teratur, dan terencana</a:t>
            </a:r>
            <a:r>
              <a:rPr lang="id-ID" sz="1800" dirty="0" smtClean="0"/>
              <a:t>. (BKKBN, 2020:15)</a:t>
            </a:r>
            <a:endParaRPr lang="id-ID" sz="1800" dirty="0"/>
          </a:p>
        </p:txBody>
      </p:sp>
      <p:sp>
        <p:nvSpPr>
          <p:cNvPr id="5" name="TextBox 4"/>
          <p:cNvSpPr txBox="1"/>
          <p:nvPr/>
        </p:nvSpPr>
        <p:spPr>
          <a:xfrm>
            <a:off x="166757" y="2873984"/>
            <a:ext cx="11830877" cy="1200329"/>
          </a:xfrm>
          <a:prstGeom prst="rect">
            <a:avLst/>
          </a:prstGeom>
          <a:noFill/>
        </p:spPr>
        <p:txBody>
          <a:bodyPr wrap="square" rtlCol="0">
            <a:spAutoFit/>
          </a:bodyPr>
          <a:lstStyle/>
          <a:p>
            <a:pPr algn="just"/>
            <a:r>
              <a:rPr lang="id-ID" sz="1800" b="1" dirty="0"/>
              <a:t>Program Bina Keluarga Balita (BKB) </a:t>
            </a:r>
            <a:r>
              <a:rPr lang="id-ID" sz="1800" dirty="0"/>
              <a:t>ialah program pengembangan ketahanan dan kesejahteraan keluarga dalam meningkatkan pengetahuan dan keterampilan keluarga dalam memahami pola asuh dan tumbuh kembang anak. Melalui program Bina Keluarga Balita (BKB), orang tua yang memiliki balita dapat memperoleh informasi secara lengkap terkait tumbuh kembang balita dan faktor-faktor yang mempengaruhinya. </a:t>
            </a:r>
            <a:r>
              <a:rPr lang="id-ID" sz="1800" dirty="0" smtClean="0"/>
              <a:t>(BKKBN, 2020:3)</a:t>
            </a:r>
            <a:endParaRPr lang="id-ID" sz="1800" dirty="0"/>
          </a:p>
        </p:txBody>
      </p:sp>
      <p:sp>
        <p:nvSpPr>
          <p:cNvPr id="6" name="TextBox 5"/>
          <p:cNvSpPr txBox="1"/>
          <p:nvPr/>
        </p:nvSpPr>
        <p:spPr>
          <a:xfrm>
            <a:off x="166757" y="4333411"/>
            <a:ext cx="11621052" cy="1477328"/>
          </a:xfrm>
          <a:prstGeom prst="rect">
            <a:avLst/>
          </a:prstGeom>
          <a:noFill/>
        </p:spPr>
        <p:txBody>
          <a:bodyPr wrap="square" rtlCol="0">
            <a:spAutoFit/>
          </a:bodyPr>
          <a:lstStyle/>
          <a:p>
            <a:pPr algn="just"/>
            <a:r>
              <a:rPr lang="id-ID" sz="1800" b="1" dirty="0"/>
              <a:t>Kader BKB </a:t>
            </a:r>
            <a:r>
              <a:rPr lang="id-ID" sz="1800" dirty="0"/>
              <a:t>memiliki tugas dalam memberikan materi yang telah disesuaikan dan ditentukan pada kegiatan penyuluhan, mengamati perkembangan pada peserta BKB dan anak balitanya, memberikan pelayanan pada peserta BKB dan anak balita, diadakannya kunjungan rumah, mampu </a:t>
            </a:r>
            <a:r>
              <a:rPr lang="id-ID" sz="1800" dirty="0" smtClean="0"/>
              <a:t>memberikan </a:t>
            </a:r>
            <a:r>
              <a:rPr lang="id-ID" sz="1800" dirty="0"/>
              <a:t>motivasi, pengetahuan dan keterampilan kepada orangtua terkait rujukan anak jika mengalami masalah tumbuh kembang anak, dan membuat laporan kegiatan </a:t>
            </a:r>
            <a:r>
              <a:rPr lang="id-ID" sz="1800" dirty="0" smtClean="0"/>
              <a:t>BKB.</a:t>
            </a:r>
            <a:endParaRPr lang="id-ID" sz="1800" dirty="0"/>
          </a:p>
        </p:txBody>
      </p:sp>
    </p:spTree>
    <p:extLst>
      <p:ext uri="{BB962C8B-B14F-4D97-AF65-F5344CB8AC3E}">
        <p14:creationId xmlns:p14="http://schemas.microsoft.com/office/powerpoint/2010/main" val="32229374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d-ID" dirty="0" smtClean="0"/>
              <a:t>Teori</a:t>
            </a:r>
            <a:endParaRPr lang="id-ID" dirty="0"/>
          </a:p>
        </p:txBody>
      </p:sp>
      <p:sp>
        <p:nvSpPr>
          <p:cNvPr id="3" name="Text Placeholder 2"/>
          <p:cNvSpPr>
            <a:spLocks noGrp="1"/>
          </p:cNvSpPr>
          <p:nvPr>
            <p:ph type="body" idx="1"/>
          </p:nvPr>
        </p:nvSpPr>
        <p:spPr>
          <a:xfrm>
            <a:off x="392046" y="1603513"/>
            <a:ext cx="11124094" cy="3710609"/>
          </a:xfrm>
        </p:spPr>
        <p:txBody>
          <a:bodyPr>
            <a:normAutofit/>
          </a:bodyPr>
          <a:lstStyle/>
          <a:p>
            <a:pPr marL="50800" indent="0" algn="just">
              <a:buNone/>
            </a:pPr>
            <a:r>
              <a:rPr lang="id-ID" sz="1800" b="1" dirty="0" smtClean="0">
                <a:solidFill>
                  <a:schemeClr val="tx1"/>
                </a:solidFill>
                <a:latin typeface="+mj-lt"/>
              </a:rPr>
              <a:t>Kegiatan</a:t>
            </a:r>
            <a:r>
              <a:rPr lang="id-ID" sz="1800" dirty="0" smtClean="0">
                <a:solidFill>
                  <a:schemeClr val="tx1"/>
                </a:solidFill>
                <a:latin typeface="+mj-lt"/>
              </a:rPr>
              <a:t> </a:t>
            </a:r>
            <a:r>
              <a:rPr lang="id-ID" sz="1800" dirty="0" smtClean="0">
                <a:solidFill>
                  <a:schemeClr val="tx1"/>
                </a:solidFill>
                <a:latin typeface="+mj-lt"/>
              </a:rPr>
              <a:t>menurut KBBI ialah aktivitas; usaha; </a:t>
            </a:r>
            <a:r>
              <a:rPr lang="id-ID" sz="1800" dirty="0" smtClean="0">
                <a:solidFill>
                  <a:schemeClr val="tx1"/>
                </a:solidFill>
                <a:latin typeface="+mj-lt"/>
              </a:rPr>
              <a:t>pekerjaan</a:t>
            </a:r>
          </a:p>
          <a:p>
            <a:pPr marL="50800" indent="0" algn="just">
              <a:buNone/>
            </a:pPr>
            <a:r>
              <a:rPr lang="id-ID" sz="1800" b="1" dirty="0" smtClean="0">
                <a:solidFill>
                  <a:schemeClr val="tx1"/>
                </a:solidFill>
                <a:latin typeface="+mj-lt"/>
              </a:rPr>
              <a:t>Kegiatan </a:t>
            </a:r>
            <a:r>
              <a:rPr lang="id-ID" sz="1800" b="1" dirty="0" smtClean="0">
                <a:solidFill>
                  <a:schemeClr val="tx1"/>
                </a:solidFill>
                <a:latin typeface="+mj-lt"/>
              </a:rPr>
              <a:t>BKB </a:t>
            </a:r>
            <a:r>
              <a:rPr lang="id-ID" sz="1800" dirty="0" smtClean="0">
                <a:solidFill>
                  <a:schemeClr val="tx1"/>
                </a:solidFill>
                <a:latin typeface="+mj-lt"/>
              </a:rPr>
              <a:t>ialah kegiatan BKB yang dilakukan satu hari dalam sebulan dengan melaksanakan sesuai dengan fungsi dan pedoman dengan baik dan berlaku. (BKKBN, 2020:8)</a:t>
            </a:r>
          </a:p>
          <a:p>
            <a:pPr marL="50800" indent="0" algn="just">
              <a:buNone/>
            </a:pPr>
            <a:endParaRPr lang="id-ID" sz="1800" dirty="0" smtClean="0">
              <a:solidFill>
                <a:schemeClr val="tx1"/>
              </a:solidFill>
              <a:latin typeface="+mj-lt"/>
            </a:endParaRPr>
          </a:p>
          <a:p>
            <a:pPr marL="50800" indent="0" algn="just">
              <a:buNone/>
            </a:pPr>
            <a:r>
              <a:rPr lang="id-ID" sz="1800" b="1" dirty="0" smtClean="0">
                <a:solidFill>
                  <a:schemeClr val="tx1"/>
                </a:solidFill>
                <a:latin typeface="+mj-lt"/>
              </a:rPr>
              <a:t>3 kegiatan BKB </a:t>
            </a:r>
            <a:r>
              <a:rPr lang="id-ID" sz="1800" dirty="0" smtClean="0">
                <a:solidFill>
                  <a:schemeClr val="tx1"/>
                </a:solidFill>
                <a:latin typeface="+mj-lt"/>
              </a:rPr>
              <a:t>yang dilaksanakan oleh kader yang terlatih, yakni:</a:t>
            </a:r>
          </a:p>
          <a:p>
            <a:pPr marL="393700" indent="-342900" algn="just">
              <a:buSzPct val="100000"/>
              <a:buAutoNum type="arabicPeriod"/>
            </a:pPr>
            <a:r>
              <a:rPr lang="id-ID" sz="1800" dirty="0" smtClean="0">
                <a:solidFill>
                  <a:schemeClr val="tx1"/>
                </a:solidFill>
                <a:latin typeface="+mj-lt"/>
              </a:rPr>
              <a:t>Penyuluhan</a:t>
            </a:r>
          </a:p>
          <a:p>
            <a:pPr marL="393700" indent="-342900" algn="just">
              <a:buSzPct val="100000"/>
              <a:buAutoNum type="arabicPeriod"/>
            </a:pPr>
            <a:r>
              <a:rPr lang="id-ID" sz="1800" dirty="0" smtClean="0">
                <a:solidFill>
                  <a:schemeClr val="tx1"/>
                </a:solidFill>
                <a:latin typeface="+mj-lt"/>
              </a:rPr>
              <a:t>Bermain APE</a:t>
            </a:r>
          </a:p>
          <a:p>
            <a:pPr marL="393700" indent="-342900" algn="just">
              <a:buSzPct val="100000"/>
              <a:buAutoNum type="arabicPeriod"/>
            </a:pPr>
            <a:r>
              <a:rPr lang="id-ID" sz="1800" dirty="0" smtClean="0">
                <a:solidFill>
                  <a:schemeClr val="tx1"/>
                </a:solidFill>
                <a:latin typeface="+mj-lt"/>
              </a:rPr>
              <a:t>Pencatatan Kartu Kembang Anak</a:t>
            </a:r>
            <a:endParaRPr lang="id-ID" sz="1800" dirty="0">
              <a:solidFill>
                <a:schemeClr val="tx1"/>
              </a:solidFill>
              <a:latin typeface="+mj-lt"/>
            </a:endParaRPr>
          </a:p>
        </p:txBody>
      </p:sp>
    </p:spTree>
    <p:extLst>
      <p:ext uri="{BB962C8B-B14F-4D97-AF65-F5344CB8AC3E}">
        <p14:creationId xmlns:p14="http://schemas.microsoft.com/office/powerpoint/2010/main" val="32544566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7"/>
        <p:cNvGrpSpPr/>
        <p:nvPr/>
      </p:nvGrpSpPr>
      <p:grpSpPr>
        <a:xfrm>
          <a:off x="0" y="0"/>
          <a:ext cx="0" cy="0"/>
          <a:chOff x="0" y="0"/>
          <a:chExt cx="0" cy="0"/>
        </a:xfrm>
      </p:grpSpPr>
      <p:sp>
        <p:nvSpPr>
          <p:cNvPr id="58" name="Google Shape;58;g104f7abbb21_0_303"/>
          <p:cNvSpPr txBox="1">
            <a:spLocks noGrp="1"/>
          </p:cNvSpPr>
          <p:nvPr>
            <p:ph type="title"/>
          </p:nvPr>
        </p:nvSpPr>
        <p:spPr>
          <a:xfrm>
            <a:off x="166758" y="113336"/>
            <a:ext cx="11830877" cy="1042123"/>
          </a:xfrm>
          <a:prstGeom prst="rect">
            <a:avLst/>
          </a:prstGeom>
          <a:solidFill>
            <a:srgbClr val="1B4685"/>
          </a:solid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lt1"/>
              </a:buClr>
              <a:buSzPts val="4400"/>
              <a:buFont typeface="Exo"/>
              <a:buNone/>
            </a:pPr>
            <a:r>
              <a:rPr lang="en-US" dirty="0" err="1" smtClean="0"/>
              <a:t>Metode</a:t>
            </a:r>
            <a:endParaRPr dirty="0"/>
          </a:p>
        </p:txBody>
      </p:sp>
      <p:graphicFrame>
        <p:nvGraphicFramePr>
          <p:cNvPr id="2" name="Table 1"/>
          <p:cNvGraphicFramePr>
            <a:graphicFrameLocks noGrp="1"/>
          </p:cNvGraphicFramePr>
          <p:nvPr>
            <p:extLst>
              <p:ext uri="{D42A27DB-BD31-4B8C-83A1-F6EECF244321}">
                <p14:modId xmlns:p14="http://schemas.microsoft.com/office/powerpoint/2010/main" val="3077535721"/>
              </p:ext>
            </p:extLst>
          </p:nvPr>
        </p:nvGraphicFramePr>
        <p:xfrm>
          <a:off x="246269" y="1365079"/>
          <a:ext cx="9494079" cy="503477"/>
        </p:xfrm>
        <a:graphic>
          <a:graphicData uri="http://schemas.openxmlformats.org/drawingml/2006/table">
            <a:tbl>
              <a:tblPr firstRow="1" bandRow="1">
                <a:tableStyleId>{5940675A-B579-460E-94D1-54222C63F5DA}</a:tableStyleId>
              </a:tblPr>
              <a:tblGrid>
                <a:gridCol w="3119783"/>
                <a:gridCol w="6374296"/>
              </a:tblGrid>
              <a:tr h="503477">
                <a:tc>
                  <a:txBody>
                    <a:bodyPr/>
                    <a:lstStyle/>
                    <a:p>
                      <a:pPr algn="l"/>
                      <a:r>
                        <a:rPr lang="id-ID" sz="1800" dirty="0" smtClean="0">
                          <a:latin typeface="Exo" panose="020B0604020202020204" charset="0"/>
                        </a:rPr>
                        <a:t>Metode Penelitian</a:t>
                      </a:r>
                      <a:endParaRPr lang="id-ID" sz="18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algn="l"/>
                      <a:r>
                        <a:rPr lang="id-ID" sz="1800" dirty="0" smtClean="0">
                          <a:latin typeface="Exo" panose="020B0604020202020204" charset="0"/>
                        </a:rPr>
                        <a:t>Metode pendekatan</a:t>
                      </a:r>
                      <a:r>
                        <a:rPr lang="id-ID" sz="1800" baseline="0" dirty="0" smtClean="0">
                          <a:latin typeface="Exo" panose="020B0604020202020204" charset="0"/>
                        </a:rPr>
                        <a:t> kualitatif</a:t>
                      </a:r>
                      <a:endParaRPr lang="id-ID" sz="18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42" name="Table 41"/>
          <p:cNvGraphicFramePr>
            <a:graphicFrameLocks noGrp="1"/>
          </p:cNvGraphicFramePr>
          <p:nvPr>
            <p:extLst>
              <p:ext uri="{D42A27DB-BD31-4B8C-83A1-F6EECF244321}">
                <p14:modId xmlns:p14="http://schemas.microsoft.com/office/powerpoint/2010/main" val="1100268955"/>
              </p:ext>
            </p:extLst>
          </p:nvPr>
        </p:nvGraphicFramePr>
        <p:xfrm>
          <a:off x="246270" y="1940882"/>
          <a:ext cx="11627678" cy="609600"/>
        </p:xfrm>
        <a:graphic>
          <a:graphicData uri="http://schemas.openxmlformats.org/drawingml/2006/table">
            <a:tbl>
              <a:tblPr firstRow="1" bandRow="1">
                <a:tableStyleId>{5940675A-B579-460E-94D1-54222C63F5DA}</a:tableStyleId>
              </a:tblPr>
              <a:tblGrid>
                <a:gridCol w="3119782"/>
                <a:gridCol w="8507896"/>
              </a:tblGrid>
              <a:tr h="563778">
                <a:tc>
                  <a:txBody>
                    <a:bodyPr/>
                    <a:lstStyle/>
                    <a:p>
                      <a:pPr algn="l"/>
                      <a:r>
                        <a:rPr lang="id-ID" sz="1800" dirty="0" smtClean="0">
                          <a:latin typeface="Exo" panose="020B0604020202020204" charset="0"/>
                        </a:rPr>
                        <a:t>Fokus Penelitian</a:t>
                      </a:r>
                      <a:endParaRPr lang="id-ID" sz="18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marL="342900" indent="-342900" algn="l">
                        <a:buAutoNum type="arabicPeriod"/>
                      </a:pPr>
                      <a:r>
                        <a:rPr lang="id-ID" sz="1700" b="0" i="0" u="none" strike="noStrike" cap="none" dirty="0" smtClean="0">
                          <a:solidFill>
                            <a:schemeClr val="tx1"/>
                          </a:solidFill>
                          <a:effectLst/>
                          <a:latin typeface="Exo" panose="020B0604020202020204" charset="0"/>
                          <a:ea typeface="+mn-ea"/>
                          <a:cs typeface="+mn-cs"/>
                          <a:sym typeface="Arial"/>
                        </a:rPr>
                        <a:t>Peran kader Bina Keluarga Balita (BKB) dalam kegiatan BKB di Desa Jerukpurut</a:t>
                      </a:r>
                    </a:p>
                    <a:p>
                      <a:pPr marL="342900" indent="-342900" algn="l">
                        <a:buAutoNum type="arabicPeriod"/>
                      </a:pPr>
                      <a:r>
                        <a:rPr lang="id-ID" sz="1700" b="0" i="0" u="none" strike="noStrike" cap="none" dirty="0" smtClean="0">
                          <a:solidFill>
                            <a:schemeClr val="tx1"/>
                          </a:solidFill>
                          <a:effectLst/>
                          <a:latin typeface="Exo" panose="020B0604020202020204" charset="0"/>
                          <a:ea typeface="+mn-ea"/>
                          <a:cs typeface="+mn-cs"/>
                          <a:sym typeface="Arial"/>
                        </a:rPr>
                        <a:t>Faktor penghambat dalam kegiatan BKB di Desa Jerukpurut</a:t>
                      </a:r>
                      <a:endParaRPr lang="id-ID" sz="17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2562737313"/>
              </p:ext>
            </p:extLst>
          </p:nvPr>
        </p:nvGraphicFramePr>
        <p:xfrm>
          <a:off x="246270" y="2604160"/>
          <a:ext cx="11402391" cy="640080"/>
        </p:xfrm>
        <a:graphic>
          <a:graphicData uri="http://schemas.openxmlformats.org/drawingml/2006/table">
            <a:tbl>
              <a:tblPr firstRow="1" bandRow="1">
                <a:tableStyleId>{5940675A-B579-460E-94D1-54222C63F5DA}</a:tableStyleId>
              </a:tblPr>
              <a:tblGrid>
                <a:gridCol w="3133034"/>
                <a:gridCol w="8269357"/>
              </a:tblGrid>
              <a:tr h="490329">
                <a:tc>
                  <a:txBody>
                    <a:bodyPr/>
                    <a:lstStyle/>
                    <a:p>
                      <a:pPr algn="l"/>
                      <a:r>
                        <a:rPr lang="id-ID" sz="2000" dirty="0" smtClean="0">
                          <a:latin typeface="Exo" panose="020B0604020202020204" charset="0"/>
                        </a:rPr>
                        <a:t>Lokasi Penelitian</a:t>
                      </a:r>
                      <a:endParaRPr lang="id-ID" sz="20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lvl="0"/>
                      <a:r>
                        <a:rPr lang="id-ID" sz="1800" b="0" i="0" u="none" strike="noStrike" cap="none" dirty="0" smtClean="0">
                          <a:solidFill>
                            <a:schemeClr val="tx1"/>
                          </a:solidFill>
                          <a:effectLst/>
                          <a:latin typeface="Exo" panose="020B0604020202020204" charset="0"/>
                          <a:ea typeface="+mn-ea"/>
                          <a:cs typeface="+mn-cs"/>
                          <a:sym typeface="Arial"/>
                        </a:rPr>
                        <a:t>Posyandu Dahlia dan Bina Keluarga Balita (BKB) Melati yang terletak di Dusun Dieng Desa Jerukpurut Kecamatan Gempol Kabupaten Pasuruan</a:t>
                      </a:r>
                      <a:endParaRPr lang="id-ID" sz="1800" b="0" i="0" u="none" strike="noStrike" cap="none" dirty="0">
                        <a:solidFill>
                          <a:schemeClr val="tx1"/>
                        </a:solidFill>
                        <a:effectLst/>
                        <a:latin typeface="Exo" panose="020B0604020202020204" charset="0"/>
                        <a:ea typeface="+mn-ea"/>
                        <a:cs typeface="+mn-cs"/>
                        <a:sym typeface="Aria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74304256"/>
              </p:ext>
            </p:extLst>
          </p:nvPr>
        </p:nvGraphicFramePr>
        <p:xfrm>
          <a:off x="252896" y="3313148"/>
          <a:ext cx="11402391" cy="490329"/>
        </p:xfrm>
        <a:graphic>
          <a:graphicData uri="http://schemas.openxmlformats.org/drawingml/2006/table">
            <a:tbl>
              <a:tblPr firstRow="1" bandRow="1">
                <a:tableStyleId>{5940675A-B579-460E-94D1-54222C63F5DA}</a:tableStyleId>
              </a:tblPr>
              <a:tblGrid>
                <a:gridCol w="3126408"/>
                <a:gridCol w="8275983"/>
              </a:tblGrid>
              <a:tr h="490329">
                <a:tc>
                  <a:txBody>
                    <a:bodyPr/>
                    <a:lstStyle/>
                    <a:p>
                      <a:pPr algn="l"/>
                      <a:r>
                        <a:rPr lang="id-ID" sz="1800" dirty="0" smtClean="0">
                          <a:latin typeface="Exo" panose="020B0604020202020204" charset="0"/>
                        </a:rPr>
                        <a:t>Teknik Penentuan Informan</a:t>
                      </a:r>
                      <a:endParaRPr lang="id-ID" sz="18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lvl="0"/>
                      <a:r>
                        <a:rPr lang="id-ID" sz="1800" b="0" i="1" u="none" strike="noStrike" cap="none" dirty="0" smtClean="0">
                          <a:solidFill>
                            <a:schemeClr val="tx1"/>
                          </a:solidFill>
                          <a:effectLst/>
                          <a:latin typeface="Exo" panose="020B0604020202020204" charset="0"/>
                          <a:ea typeface="+mn-ea"/>
                          <a:cs typeface="+mn-cs"/>
                          <a:sym typeface="Arial"/>
                        </a:rPr>
                        <a:t>Purposive sampling</a:t>
                      </a:r>
                      <a:r>
                        <a:rPr lang="id-ID" sz="1800" b="0" i="0" u="none" strike="noStrike" cap="none" dirty="0" smtClean="0">
                          <a:solidFill>
                            <a:schemeClr val="tx1"/>
                          </a:solidFill>
                          <a:effectLst/>
                          <a:latin typeface="Exo" panose="020B0604020202020204" charset="0"/>
                          <a:ea typeface="+mn-ea"/>
                          <a:cs typeface="+mn-cs"/>
                          <a:sym typeface="Arial"/>
                        </a:rPr>
                        <a:t>, dengan 1 </a:t>
                      </a:r>
                      <a:r>
                        <a:rPr lang="id-ID" sz="1800" b="0" i="1" u="none" strike="noStrike" cap="none" dirty="0" smtClean="0">
                          <a:solidFill>
                            <a:schemeClr val="tx1"/>
                          </a:solidFill>
                          <a:effectLst/>
                          <a:latin typeface="Exo" panose="020B0604020202020204" charset="0"/>
                          <a:ea typeface="+mn-ea"/>
                          <a:cs typeface="+mn-cs"/>
                          <a:sym typeface="Arial"/>
                        </a:rPr>
                        <a:t>key informan </a:t>
                      </a:r>
                      <a:r>
                        <a:rPr lang="id-ID" sz="1800" b="0" i="0" u="none" strike="noStrike" cap="none" dirty="0" smtClean="0">
                          <a:solidFill>
                            <a:schemeClr val="tx1"/>
                          </a:solidFill>
                          <a:effectLst/>
                          <a:latin typeface="Exo" panose="020B0604020202020204" charset="0"/>
                          <a:ea typeface="+mn-ea"/>
                          <a:cs typeface="+mn-cs"/>
                          <a:sym typeface="Arial"/>
                        </a:rPr>
                        <a:t>dan 3 informan</a:t>
                      </a:r>
                      <a:endParaRPr lang="id-ID" sz="2400" b="0" i="0" u="none" strike="noStrike" cap="none" dirty="0">
                        <a:solidFill>
                          <a:schemeClr val="tx1"/>
                        </a:solidFill>
                        <a:effectLst/>
                        <a:latin typeface="Exo" panose="020B0604020202020204" charset="0"/>
                        <a:ea typeface="+mn-ea"/>
                        <a:cs typeface="+mn-cs"/>
                        <a:sym typeface="Aria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3038316866"/>
              </p:ext>
            </p:extLst>
          </p:nvPr>
        </p:nvGraphicFramePr>
        <p:xfrm>
          <a:off x="246270" y="3876370"/>
          <a:ext cx="11402391" cy="490329"/>
        </p:xfrm>
        <a:graphic>
          <a:graphicData uri="http://schemas.openxmlformats.org/drawingml/2006/table">
            <a:tbl>
              <a:tblPr firstRow="1" bandRow="1">
                <a:tableStyleId>{5940675A-B579-460E-94D1-54222C63F5DA}</a:tableStyleId>
              </a:tblPr>
              <a:tblGrid>
                <a:gridCol w="3133034"/>
                <a:gridCol w="8269357"/>
              </a:tblGrid>
              <a:tr h="490329">
                <a:tc>
                  <a:txBody>
                    <a:bodyPr/>
                    <a:lstStyle/>
                    <a:p>
                      <a:pPr algn="l"/>
                      <a:r>
                        <a:rPr lang="id-ID" sz="1800" dirty="0" smtClean="0">
                          <a:latin typeface="Exo" panose="020B0604020202020204" charset="0"/>
                        </a:rPr>
                        <a:t>Teknik Pengumpulan Data</a:t>
                      </a:r>
                      <a:endParaRPr lang="id-ID" sz="20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lvl="0"/>
                      <a:r>
                        <a:rPr lang="id-ID" sz="1800" b="0" i="0" u="none" strike="noStrike" cap="none" dirty="0" smtClean="0">
                          <a:solidFill>
                            <a:schemeClr val="tx1"/>
                          </a:solidFill>
                          <a:effectLst/>
                          <a:latin typeface="Exo" panose="020B0604020202020204" charset="0"/>
                          <a:ea typeface="+mn-ea"/>
                          <a:cs typeface="+mn-cs"/>
                          <a:sym typeface="Arial"/>
                        </a:rPr>
                        <a:t>Wawancara, observasi, serta dokumentasi</a:t>
                      </a:r>
                      <a:endParaRPr lang="id-ID" sz="2400" b="0" i="0" u="none" strike="noStrike" cap="none" dirty="0">
                        <a:solidFill>
                          <a:schemeClr val="tx1"/>
                        </a:solidFill>
                        <a:effectLst/>
                        <a:latin typeface="Exo" panose="020B0604020202020204" charset="0"/>
                        <a:ea typeface="+mn-ea"/>
                        <a:cs typeface="+mn-cs"/>
                        <a:sym typeface="Aria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8" name="Table 7"/>
          <p:cNvGraphicFramePr>
            <a:graphicFrameLocks noGrp="1"/>
          </p:cNvGraphicFramePr>
          <p:nvPr>
            <p:extLst>
              <p:ext uri="{D42A27DB-BD31-4B8C-83A1-F6EECF244321}">
                <p14:modId xmlns:p14="http://schemas.microsoft.com/office/powerpoint/2010/main" val="1745417609"/>
              </p:ext>
            </p:extLst>
          </p:nvPr>
        </p:nvGraphicFramePr>
        <p:xfrm>
          <a:off x="246270" y="4439586"/>
          <a:ext cx="11402391" cy="490329"/>
        </p:xfrm>
        <a:graphic>
          <a:graphicData uri="http://schemas.openxmlformats.org/drawingml/2006/table">
            <a:tbl>
              <a:tblPr firstRow="1" bandRow="1">
                <a:tableStyleId>{5940675A-B579-460E-94D1-54222C63F5DA}</a:tableStyleId>
              </a:tblPr>
              <a:tblGrid>
                <a:gridCol w="3133034"/>
                <a:gridCol w="8269357"/>
              </a:tblGrid>
              <a:tr h="490329">
                <a:tc>
                  <a:txBody>
                    <a:bodyPr/>
                    <a:lstStyle/>
                    <a:p>
                      <a:pPr algn="l"/>
                      <a:r>
                        <a:rPr lang="id-ID" sz="1800" dirty="0" smtClean="0">
                          <a:latin typeface="Exo" panose="020B0604020202020204" charset="0"/>
                        </a:rPr>
                        <a:t>Jenis dan Sumber Data</a:t>
                      </a:r>
                      <a:endParaRPr lang="id-ID" sz="20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lvl="0"/>
                      <a:r>
                        <a:rPr lang="id-ID" sz="1800" b="0" i="0" u="none" strike="noStrike" cap="none" dirty="0" smtClean="0">
                          <a:solidFill>
                            <a:schemeClr val="tx1"/>
                          </a:solidFill>
                          <a:effectLst/>
                          <a:latin typeface="Exo" panose="020B0604020202020204" charset="0"/>
                          <a:ea typeface="+mn-ea"/>
                          <a:cs typeface="+mn-cs"/>
                          <a:sym typeface="Arial"/>
                        </a:rPr>
                        <a:t>Data primer dan data sekunder</a:t>
                      </a:r>
                      <a:endParaRPr lang="id-ID" sz="1800" b="0" i="0" u="none" strike="noStrike" cap="none" dirty="0">
                        <a:solidFill>
                          <a:schemeClr val="tx1"/>
                        </a:solidFill>
                        <a:effectLst/>
                        <a:latin typeface="Exo" panose="020B0604020202020204" charset="0"/>
                        <a:ea typeface="+mn-ea"/>
                        <a:cs typeface="+mn-cs"/>
                        <a:sym typeface="Aria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3780078978"/>
              </p:ext>
            </p:extLst>
          </p:nvPr>
        </p:nvGraphicFramePr>
        <p:xfrm>
          <a:off x="246271" y="5002802"/>
          <a:ext cx="11402391" cy="609600"/>
        </p:xfrm>
        <a:graphic>
          <a:graphicData uri="http://schemas.openxmlformats.org/drawingml/2006/table">
            <a:tbl>
              <a:tblPr firstRow="1" bandRow="1">
                <a:tableStyleId>{5940675A-B579-460E-94D1-54222C63F5DA}</a:tableStyleId>
              </a:tblPr>
              <a:tblGrid>
                <a:gridCol w="3146286"/>
                <a:gridCol w="8256105"/>
              </a:tblGrid>
              <a:tr h="490329">
                <a:tc>
                  <a:txBody>
                    <a:bodyPr/>
                    <a:lstStyle/>
                    <a:p>
                      <a:pPr algn="l"/>
                      <a:r>
                        <a:rPr lang="id-ID" sz="1700" dirty="0" smtClean="0">
                          <a:latin typeface="Exo" panose="020B0604020202020204" charset="0"/>
                        </a:rPr>
                        <a:t>Teknik Penganalisisaan Data</a:t>
                      </a:r>
                      <a:endParaRPr lang="id-ID" sz="1700" dirty="0">
                        <a:latin typeface="Exo" panose="020B0604020202020204" charset="0"/>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solidFill>
                      <a:srgbClr val="BCC4D4"/>
                    </a:solidFill>
                  </a:tcPr>
                </a:tc>
                <a:tc>
                  <a:txBody>
                    <a:bodyPr/>
                    <a:lstStyle/>
                    <a:p>
                      <a:pPr lvl="0"/>
                      <a:r>
                        <a:rPr lang="id-ID" sz="1700" b="0" i="0" u="none" strike="noStrike" cap="none" dirty="0" smtClean="0">
                          <a:solidFill>
                            <a:schemeClr val="tx1"/>
                          </a:solidFill>
                          <a:effectLst/>
                          <a:latin typeface="Exo" panose="020B0604020202020204" charset="0"/>
                          <a:ea typeface="+mn-ea"/>
                          <a:cs typeface="+mn-cs"/>
                          <a:sym typeface="Arial"/>
                        </a:rPr>
                        <a:t>Teknik pengumpulan data, reduksi data, penyajian data, dan penarikan kesimpulan</a:t>
                      </a:r>
                      <a:endParaRPr lang="id-ID" sz="1700" b="0" i="0" u="none" strike="noStrike" cap="none" dirty="0">
                        <a:solidFill>
                          <a:schemeClr val="tx1"/>
                        </a:solidFill>
                        <a:effectLst/>
                        <a:latin typeface="Exo" panose="020B0604020202020204" charset="0"/>
                        <a:ea typeface="+mn-ea"/>
                        <a:cs typeface="+mn-cs"/>
                        <a:sym typeface="Arial"/>
                      </a:endParaRPr>
                    </a:p>
                  </a:txBody>
                  <a:tcPr anchor="ctr">
                    <a:lnL w="12700" cmpd="sng">
                      <a:noFill/>
                    </a:lnL>
                    <a:lnR w="12700" cmpd="sng">
                      <a:noFill/>
                    </a:lnR>
                    <a:lnT w="12700" cmpd="sng">
                      <a:noFill/>
                    </a:lnT>
                    <a:lnB w="12700" cmpd="sng">
                      <a:noFill/>
                    </a:lnB>
                    <a:lnTlToBr w="12700" cmpd="sng">
                      <a:noFill/>
                      <a:prstDash val="solid"/>
                    </a:lnTlToBr>
                    <a:lnBlToTr w="12700" cmpd="sng">
                      <a:noFill/>
                      <a:prstDash val="solid"/>
                    </a:lnBlToTr>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5602</TotalTime>
  <Words>902</Words>
  <Application>Microsoft Office PowerPoint</Application>
  <PresentationFormat>Widescreen</PresentationFormat>
  <Paragraphs>101</Paragraphs>
  <Slides>13</Slides>
  <Notes>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13</vt:i4>
      </vt:variant>
    </vt:vector>
  </HeadingPairs>
  <TitlesOfParts>
    <vt:vector size="20" baseType="lpstr">
      <vt:lpstr>Exo</vt:lpstr>
      <vt:lpstr>Century Gothic</vt:lpstr>
      <vt:lpstr>Calibri</vt:lpstr>
      <vt:lpstr>Wingdings</vt:lpstr>
      <vt:lpstr>Arial</vt:lpstr>
      <vt:lpstr>Times New Roman</vt:lpstr>
      <vt:lpstr>Office Theme</vt:lpstr>
      <vt:lpstr>Peran Kader Bina Keluarga Balita (BKB) dalam Kegiatan Bina Keluarga Balita (BKB) di Desa Jerukpurut</vt:lpstr>
      <vt:lpstr>Pendahuluan</vt:lpstr>
      <vt:lpstr>Pendahuluan</vt:lpstr>
      <vt:lpstr>Pendahuluan</vt:lpstr>
      <vt:lpstr>Pendahuluan</vt:lpstr>
      <vt:lpstr>Teori</vt:lpstr>
      <vt:lpstr>Teori</vt:lpstr>
      <vt:lpstr>Teori</vt:lpstr>
      <vt:lpstr>Metode</vt:lpstr>
      <vt:lpstr>Hasil dan Pembahasan</vt:lpstr>
      <vt:lpstr>Hasil dan Pembahasan</vt:lpstr>
      <vt:lpstr>Kesimpulan</vt:lpstr>
      <vt:lpstr>Terima Kasih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Peran Kader Bina Keluarga Balita (BKB) dalam Kegiatan Bina Keluarga Balita (BKB) di Desa Jerukpurut</dc:title>
  <dc:creator>Umsida</dc:creator>
  <cp:lastModifiedBy>AVIN</cp:lastModifiedBy>
  <cp:revision>100</cp:revision>
  <dcterms:created xsi:type="dcterms:W3CDTF">2020-02-15T07:43:00Z</dcterms:created>
  <dcterms:modified xsi:type="dcterms:W3CDTF">2023-06-19T18:30:07Z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1033-11.2.0.9031</vt:lpwstr>
  </property>
</Properties>
</file>